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3" r:id="rId3"/>
    <p:sldId id="270" r:id="rId4"/>
    <p:sldId id="262" r:id="rId5"/>
    <p:sldId id="263" r:id="rId6"/>
    <p:sldId id="264" r:id="rId7"/>
    <p:sldId id="272" r:id="rId8"/>
    <p:sldId id="265" r:id="rId9"/>
    <p:sldId id="266" r:id="rId10"/>
    <p:sldId id="267" r:id="rId11"/>
    <p:sldId id="268"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6" d="100"/>
          <a:sy n="76" d="100"/>
        </p:scale>
        <p:origin x="-336" y="1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8F80CF-B559-4FE6-821A-D7CDEAC00DE0}" type="datetimeFigureOut">
              <a:rPr lang="en-US" smtClean="0"/>
              <a:t>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548721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8F80CF-B559-4FE6-821A-D7CDEAC00DE0}" type="datetimeFigureOut">
              <a:rPr lang="en-US" smtClean="0"/>
              <a:t>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560464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8F80CF-B559-4FE6-821A-D7CDEAC00DE0}" type="datetimeFigureOut">
              <a:rPr lang="en-US" smtClean="0"/>
              <a:t>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881682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8F80CF-B559-4FE6-821A-D7CDEAC00DE0}" type="datetimeFigureOut">
              <a:rPr lang="en-US" smtClean="0"/>
              <a:t>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4014358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8F80CF-B559-4FE6-821A-D7CDEAC00DE0}" type="datetimeFigureOut">
              <a:rPr lang="en-US" smtClean="0"/>
              <a:t>2/15/2016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3732923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8F80CF-B559-4FE6-821A-D7CDEAC00DE0}" type="datetimeFigureOut">
              <a:rPr lang="en-US" smtClean="0"/>
              <a:t>2/15/2016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3455575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8F80CF-B559-4FE6-821A-D7CDEAC00DE0}" type="datetimeFigureOut">
              <a:rPr lang="en-US" smtClean="0"/>
              <a:t>2/15/2016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1243758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F80CF-B559-4FE6-821A-D7CDEAC00DE0}" type="datetimeFigureOut">
              <a:rPr lang="en-US" smtClean="0"/>
              <a:t>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719424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F80CF-B559-4FE6-821A-D7CDEAC00DE0}" type="datetimeFigureOut">
              <a:rPr lang="en-US" smtClean="0"/>
              <a:t>2/15/2016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3720847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8F80CF-B559-4FE6-821A-D7CDEAC00DE0}" type="datetimeFigureOut">
              <a:rPr lang="en-US" smtClean="0"/>
              <a:t>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1637496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8F80CF-B559-4FE6-821A-D7CDEAC00DE0}" type="datetimeFigureOut">
              <a:rPr lang="en-US" smtClean="0"/>
              <a:t>2/15/2016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77CE1-D18D-49BF-B48F-742E901B5310}" type="slidenum">
              <a:rPr lang="en-US" smtClean="0"/>
              <a:t>‹#›</a:t>
            </a:fld>
            <a:endParaRPr lang="en-US"/>
          </a:p>
        </p:txBody>
      </p:sp>
    </p:spTree>
    <p:extLst>
      <p:ext uri="{BB962C8B-B14F-4D97-AF65-F5344CB8AC3E}">
        <p14:creationId xmlns:p14="http://schemas.microsoft.com/office/powerpoint/2010/main" val="118295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8F80CF-B559-4FE6-821A-D7CDEAC00DE0}" type="datetimeFigureOut">
              <a:rPr lang="en-US" smtClean="0"/>
              <a:t>2/15/2016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A77CE1-D18D-49BF-B48F-742E901B5310}" type="slidenum">
              <a:rPr lang="en-US" smtClean="0"/>
              <a:t>‹#›</a:t>
            </a:fld>
            <a:endParaRPr lang="en-US"/>
          </a:p>
        </p:txBody>
      </p:sp>
    </p:spTree>
    <p:extLst>
      <p:ext uri="{BB962C8B-B14F-4D97-AF65-F5344CB8AC3E}">
        <p14:creationId xmlns:p14="http://schemas.microsoft.com/office/powerpoint/2010/main" val="19514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 26 |&#10;Primary Coverage Areas&#10;Both C and T should close down on shots&#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1085" y="596653"/>
            <a:ext cx="6881829" cy="5166766"/>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Arrow Connector 11"/>
          <p:cNvCxnSpPr/>
          <p:nvPr/>
        </p:nvCxnSpPr>
        <p:spPr>
          <a:xfrm flipV="1">
            <a:off x="5562513" y="5864506"/>
            <a:ext cx="757049" cy="128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20000" flipV="1">
            <a:off x="3657600" y="5892363"/>
            <a:ext cx="381000" cy="2803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4082068" y="5885723"/>
            <a:ext cx="713867" cy="8939"/>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80000" flipH="1" flipV="1">
            <a:off x="2666792" y="5874464"/>
            <a:ext cx="381000" cy="17899"/>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887361" y="5715000"/>
            <a:ext cx="583814" cy="369332"/>
          </a:xfrm>
          <a:prstGeom prst="rect">
            <a:avLst/>
          </a:prstGeom>
          <a:noFill/>
        </p:spPr>
        <p:txBody>
          <a:bodyPr wrap="none" rtlCol="0">
            <a:spAutoFit/>
          </a:bodyPr>
          <a:lstStyle/>
          <a:p>
            <a:r>
              <a:rPr lang="en-US" b="1" dirty="0" smtClean="0"/>
              <a:t>60%</a:t>
            </a:r>
            <a:endParaRPr lang="en-US" b="1" dirty="0"/>
          </a:p>
        </p:txBody>
      </p:sp>
      <p:sp>
        <p:nvSpPr>
          <p:cNvPr id="26" name="TextBox 25"/>
          <p:cNvSpPr txBox="1"/>
          <p:nvPr/>
        </p:nvSpPr>
        <p:spPr>
          <a:xfrm>
            <a:off x="3073786" y="5715000"/>
            <a:ext cx="583814" cy="369332"/>
          </a:xfrm>
          <a:prstGeom prst="rect">
            <a:avLst/>
          </a:prstGeom>
          <a:noFill/>
        </p:spPr>
        <p:txBody>
          <a:bodyPr wrap="none" rtlCol="0">
            <a:spAutoFit/>
          </a:bodyPr>
          <a:lstStyle/>
          <a:p>
            <a:r>
              <a:rPr lang="en-US" b="1" dirty="0" smtClean="0"/>
              <a:t>40%</a:t>
            </a:r>
            <a:endParaRPr lang="en-US" b="1" dirty="0"/>
          </a:p>
        </p:txBody>
      </p:sp>
      <p:sp>
        <p:nvSpPr>
          <p:cNvPr id="29" name="TextBox 28"/>
          <p:cNvSpPr txBox="1"/>
          <p:nvPr/>
        </p:nvSpPr>
        <p:spPr>
          <a:xfrm>
            <a:off x="5181600" y="2771001"/>
            <a:ext cx="1120820" cy="1200329"/>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Lead’s</a:t>
            </a:r>
          </a:p>
          <a:p>
            <a:r>
              <a:rPr lang="en-US" b="1" dirty="0" smtClean="0">
                <a:latin typeface="Times New Roman" panose="02020603050405020304" pitchFamily="18" charset="0"/>
                <a:cs typeface="Times New Roman" panose="02020603050405020304" pitchFamily="18" charset="0"/>
              </a:rPr>
              <a:t>Primary</a:t>
            </a:r>
          </a:p>
          <a:p>
            <a:r>
              <a:rPr lang="en-US" b="1" dirty="0" smtClean="0">
                <a:latin typeface="Times New Roman" panose="02020603050405020304" pitchFamily="18" charset="0"/>
                <a:cs typeface="Times New Roman" panose="02020603050405020304" pitchFamily="18" charset="0"/>
              </a:rPr>
              <a:t>Coverage</a:t>
            </a:r>
          </a:p>
          <a:p>
            <a:r>
              <a:rPr lang="en-US" b="1" dirty="0" smtClean="0">
                <a:latin typeface="Times New Roman" panose="02020603050405020304" pitchFamily="18" charset="0"/>
                <a:cs typeface="Times New Roman" panose="02020603050405020304" pitchFamily="18" charset="0"/>
              </a:rPr>
              <a:t>Area</a:t>
            </a:r>
            <a:endParaRPr lang="en-US" b="1" dirty="0">
              <a:latin typeface="Times New Roman" panose="02020603050405020304" pitchFamily="18" charset="0"/>
              <a:cs typeface="Times New Roman" panose="02020603050405020304" pitchFamily="18" charset="0"/>
            </a:endParaRPr>
          </a:p>
        </p:txBody>
      </p:sp>
      <p:sp>
        <p:nvSpPr>
          <p:cNvPr id="31" name="TextBox 30"/>
          <p:cNvSpPr txBox="1"/>
          <p:nvPr/>
        </p:nvSpPr>
        <p:spPr>
          <a:xfrm>
            <a:off x="2829873" y="4319884"/>
            <a:ext cx="1178528" cy="1200329"/>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Center’s</a:t>
            </a:r>
          </a:p>
          <a:p>
            <a:r>
              <a:rPr lang="en-US" b="1" dirty="0" smtClean="0">
                <a:latin typeface="Times New Roman" panose="02020603050405020304" pitchFamily="18" charset="0"/>
                <a:cs typeface="Times New Roman" panose="02020603050405020304" pitchFamily="18" charset="0"/>
              </a:rPr>
              <a:t>Primary</a:t>
            </a:r>
          </a:p>
          <a:p>
            <a:r>
              <a:rPr lang="en-US" b="1" dirty="0" err="1" smtClean="0">
                <a:latin typeface="Times New Roman" panose="02020603050405020304" pitchFamily="18" charset="0"/>
                <a:cs typeface="Times New Roman" panose="02020603050405020304" pitchFamily="18" charset="0"/>
              </a:rPr>
              <a:t>Covergae</a:t>
            </a:r>
            <a:r>
              <a:rPr lang="en-US" b="1" dirty="0" smtClean="0">
                <a:latin typeface="Times New Roman" panose="02020603050405020304" pitchFamily="18" charset="0"/>
                <a:cs typeface="Times New Roman" panose="02020603050405020304" pitchFamily="18" charset="0"/>
              </a:rPr>
              <a:t> </a:t>
            </a:r>
          </a:p>
          <a:p>
            <a:r>
              <a:rPr lang="en-US" b="1" dirty="0" smtClean="0">
                <a:latin typeface="Times New Roman" panose="02020603050405020304" pitchFamily="18" charset="0"/>
                <a:cs typeface="Times New Roman" panose="02020603050405020304" pitchFamily="18" charset="0"/>
              </a:rPr>
              <a:t>Area</a:t>
            </a:r>
            <a:endParaRPr lang="en-US" b="1" dirty="0">
              <a:latin typeface="Times New Roman" panose="02020603050405020304" pitchFamily="18" charset="0"/>
              <a:cs typeface="Times New Roman" panose="02020603050405020304" pitchFamily="18" charset="0"/>
            </a:endParaRPr>
          </a:p>
        </p:txBody>
      </p:sp>
      <p:sp>
        <p:nvSpPr>
          <p:cNvPr id="32" name="TextBox 31"/>
          <p:cNvSpPr txBox="1"/>
          <p:nvPr/>
        </p:nvSpPr>
        <p:spPr>
          <a:xfrm>
            <a:off x="4800600" y="4495800"/>
            <a:ext cx="1648913" cy="923330"/>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Trail’s</a:t>
            </a:r>
          </a:p>
          <a:p>
            <a:r>
              <a:rPr lang="en-US" b="1" dirty="0" smtClean="0">
                <a:latin typeface="Times New Roman" panose="02020603050405020304" pitchFamily="18" charset="0"/>
                <a:cs typeface="Times New Roman" panose="02020603050405020304" pitchFamily="18" charset="0"/>
              </a:rPr>
              <a:t>Primary</a:t>
            </a:r>
          </a:p>
          <a:p>
            <a:r>
              <a:rPr lang="en-US" b="1" dirty="0" smtClean="0">
                <a:latin typeface="Times New Roman" panose="02020603050405020304" pitchFamily="18" charset="0"/>
                <a:cs typeface="Times New Roman" panose="02020603050405020304" pitchFamily="18" charset="0"/>
              </a:rPr>
              <a:t>Coverage Area</a:t>
            </a:r>
            <a:endParaRPr lang="en-US" b="1" dirty="0">
              <a:latin typeface="Times New Roman" panose="02020603050405020304" pitchFamily="18" charset="0"/>
              <a:cs typeface="Times New Roman" panose="02020603050405020304" pitchFamily="18" charset="0"/>
            </a:endParaRPr>
          </a:p>
        </p:txBody>
      </p:sp>
      <p:sp>
        <p:nvSpPr>
          <p:cNvPr id="30" name="TextBox 29"/>
          <p:cNvSpPr txBox="1"/>
          <p:nvPr/>
        </p:nvSpPr>
        <p:spPr>
          <a:xfrm>
            <a:off x="1766286" y="6144592"/>
            <a:ext cx="6227218"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Area Outside the lane  between Trail and Center is split 60/40</a:t>
            </a:r>
            <a:endParaRPr lang="en-US" b="1" dirty="0">
              <a:latin typeface="Times New Roman" panose="02020603050405020304" pitchFamily="18" charset="0"/>
              <a:cs typeface="Times New Roman" panose="02020603050405020304" pitchFamily="18" charset="0"/>
            </a:endParaRPr>
          </a:p>
        </p:txBody>
      </p:sp>
      <p:sp>
        <p:nvSpPr>
          <p:cNvPr id="35" name="TextBox 34"/>
          <p:cNvSpPr txBox="1"/>
          <p:nvPr/>
        </p:nvSpPr>
        <p:spPr>
          <a:xfrm>
            <a:off x="1143000" y="192317"/>
            <a:ext cx="6968959"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None of the Slides Change The Primary Coverage Areas Shown Here</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7977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72869" y="800100"/>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82000" y="2514600"/>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9722" y="2625674"/>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7106" y="4038600"/>
            <a:ext cx="3442494" cy="1371600"/>
          </a:xfrm>
          <a:prstGeom prst="rect">
            <a:avLst/>
          </a:prstGeom>
          <a:solidFill>
            <a:srgbClr val="00CC00">
              <a:alpha val="40000"/>
            </a:srgbClr>
          </a:solid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sp>
        <p:nvSpPr>
          <p:cNvPr id="2" name="TextBox 1"/>
          <p:cNvSpPr txBox="1"/>
          <p:nvPr/>
        </p:nvSpPr>
        <p:spPr>
          <a:xfrm>
            <a:off x="2318846" y="108741"/>
            <a:ext cx="4442948"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a:t>
            </a:r>
          </a:p>
          <a:p>
            <a:pPr algn="ctr"/>
            <a:r>
              <a:rPr lang="en-US" sz="2000" b="1" dirty="0" smtClean="0">
                <a:latin typeface="Times New Roman" panose="02020603050405020304" pitchFamily="18" charset="0"/>
                <a:cs typeface="Times New Roman" panose="02020603050405020304" pitchFamily="18" charset="0"/>
              </a:rPr>
              <a:t>Drive Originates From Trail’s Primary</a:t>
            </a:r>
            <a:endParaRPr lang="en-US" sz="2000" b="1"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26060" y="2896013"/>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275308" y="2551962"/>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11" name="TextBox 10"/>
          <p:cNvSpPr txBox="1"/>
          <p:nvPr/>
        </p:nvSpPr>
        <p:spPr>
          <a:xfrm>
            <a:off x="4540320" y="1395307"/>
            <a:ext cx="2323906" cy="369332"/>
          </a:xfrm>
          <a:prstGeom prst="rect">
            <a:avLst/>
          </a:prstGeom>
          <a:noFill/>
        </p:spPr>
        <p:txBody>
          <a:bodyPr wrap="none" rtlCol="0">
            <a:spAutoFit/>
          </a:bodyPr>
          <a:lstStyle/>
          <a:p>
            <a:r>
              <a:rPr lang="en-US" b="1" dirty="0" smtClean="0"/>
              <a:t>Primary Responsibility</a:t>
            </a:r>
            <a:endParaRPr lang="en-US" b="1" dirty="0"/>
          </a:p>
        </p:txBody>
      </p:sp>
      <p:cxnSp>
        <p:nvCxnSpPr>
          <p:cNvPr id="25" name="Straight Arrow Connector 24"/>
          <p:cNvCxnSpPr/>
          <p:nvPr/>
        </p:nvCxnSpPr>
        <p:spPr>
          <a:xfrm>
            <a:off x="5943600" y="1937679"/>
            <a:ext cx="0" cy="493737"/>
          </a:xfrm>
          <a:prstGeom prst="straightConnector1">
            <a:avLst/>
          </a:prstGeom>
          <a:ln w="412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7010400" y="3676650"/>
            <a:ext cx="1219200" cy="361369"/>
          </a:xfrm>
          <a:prstGeom prst="rect">
            <a:avLst/>
          </a:prstGeom>
          <a:solidFill>
            <a:srgbClr val="00CC00">
              <a:alpha val="40000"/>
            </a:srgbClr>
          </a:solidFill>
          <a:ln w="412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90806" y="5943600"/>
            <a:ext cx="8014053" cy="646331"/>
          </a:xfrm>
          <a:prstGeom prst="rect">
            <a:avLst/>
          </a:prstGeom>
          <a:noFill/>
        </p:spPr>
        <p:txBody>
          <a:bodyPr wrap="none" rtlCol="0">
            <a:spAutoFit/>
          </a:bodyPr>
          <a:lstStyle/>
          <a:p>
            <a:pPr algn="ctr"/>
            <a:r>
              <a:rPr lang="en-US" b="1" dirty="0" smtClean="0">
                <a:latin typeface="Times New Roman" panose="02020603050405020304" pitchFamily="18" charset="0"/>
                <a:cs typeface="Times New Roman" panose="02020603050405020304" pitchFamily="18" charset="0"/>
              </a:rPr>
              <a:t>It makes no difference if the C’s coverage in the lane area is displayed or not. </a:t>
            </a:r>
          </a:p>
          <a:p>
            <a:pPr algn="ctr"/>
            <a:r>
              <a:rPr lang="en-US" b="1" dirty="0" smtClean="0">
                <a:latin typeface="Times New Roman" panose="02020603050405020304" pitchFamily="18" charset="0"/>
                <a:cs typeface="Times New Roman" panose="02020603050405020304" pitchFamily="18" charset="0"/>
              </a:rPr>
              <a:t>It has no bearing on the plays being presented originating from Trail’s primary.</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368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11111E-6 7.40741E-7 C 0.00243 0.00671 0.00417 0.01643 0.00747 0.02292 C 0.00886 0.02546 0.01094 0.02685 0.01215 0.02917 C 0.01719 0.0368 0.02049 0.04792 0.02465 0.05625 C 0.02726 0.06111 0.03108 0.06458 0.0342 0.06875 C 0.03577 0.07083 0.03681 0.07407 0.03889 0.075 C 0.04358 0.07708 0.04427 0.07685 0.04844 0.08125 C 0.05556 0.08912 0.05816 0.1 0.06754 0.10393 C 0.08108 0.12338 0.10556 0.12546 0.12431 0.12546 " pathEditMode="relative" rAng="0" ptsTypes="ffffffffA">
                                      <p:cBhvr>
                                        <p:cTn id="6" dur="2000" fill="hold"/>
                                        <p:tgtEl>
                                          <p:spTgt spid="23"/>
                                        </p:tgtEl>
                                        <p:attrNameLst>
                                          <p:attrName>ppt_x</p:attrName>
                                          <p:attrName>ppt_y</p:attrName>
                                        </p:attrNameLst>
                                      </p:cBhvr>
                                      <p:rCtr x="6215" y="6273"/>
                                    </p:animMotion>
                                  </p:childTnLst>
                                </p:cTn>
                              </p:par>
                              <p:par>
                                <p:cTn id="7" presetID="42" presetClass="path" presetSubtype="0" accel="50000" decel="50000" fill="hold" nodeType="withEffect">
                                  <p:stCondLst>
                                    <p:cond delay="0"/>
                                  </p:stCondLst>
                                  <p:childTnLst>
                                    <p:animMotion origin="layout" path="M -2.77778E-6 4.44444E-6 L 0.03646 0.04121 " pathEditMode="relative" rAng="0" ptsTypes="AA">
                                      <p:cBhvr>
                                        <p:cTn id="8" dur="2000" fill="hold"/>
                                        <p:tgtEl>
                                          <p:spTgt spid="15379"/>
                                        </p:tgtEl>
                                        <p:attrNameLst>
                                          <p:attrName>ppt_x</p:attrName>
                                          <p:attrName>ppt_y</p:attrName>
                                        </p:attrNameLst>
                                      </p:cBhvr>
                                      <p:rCtr x="2622" y="2407"/>
                                    </p:animMotion>
                                  </p:childTnLst>
                                </p:cTn>
                              </p:par>
                            </p:childTnLst>
                          </p:cTn>
                        </p:par>
                        <p:par>
                          <p:cTn id="9" fill="hold">
                            <p:stCondLst>
                              <p:cond delay="2000"/>
                            </p:stCondLst>
                            <p:childTnLst>
                              <p:par>
                                <p:cTn id="10" presetID="1" presetClass="entr" presetSubtype="0"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childTnLst>
                                </p:cTn>
                              </p:par>
                            </p:childTnLst>
                          </p:cTn>
                        </p:par>
                        <p:par>
                          <p:cTn id="14" fill="hold">
                            <p:stCondLst>
                              <p:cond delay="2000"/>
                            </p:stCondLst>
                            <p:childTnLst>
                              <p:par>
                                <p:cTn id="15" presetID="26" presetClass="emph" presetSubtype="0" repeatCount="3000" fill="hold" nodeType="afterEffect">
                                  <p:stCondLst>
                                    <p:cond delay="250"/>
                                  </p:stCondLst>
                                  <p:childTnLst>
                                    <p:animEffect transition="out" filter="fade">
                                      <p:cBhvr>
                                        <p:cTn id="16" dur="500" tmFilter="0, 0; .2, .5; .8, .5; 1, 0"/>
                                        <p:tgtEl>
                                          <p:spTgt spid="15379"/>
                                        </p:tgtEl>
                                      </p:cBhvr>
                                    </p:animEffect>
                                    <p:animScale>
                                      <p:cBhvr>
                                        <p:cTn id="17" dur="250" autoRev="1" fill="hold"/>
                                        <p:tgtEl>
                                          <p:spTgt spid="15379"/>
                                        </p:tgtEl>
                                      </p:cBhvr>
                                      <p:by x="105000" y="105000"/>
                                    </p:animScale>
                                  </p:childTnLst>
                                </p:cTn>
                              </p:par>
                              <p:par>
                                <p:cTn id="18" presetID="1" presetClass="entr" presetSubtype="0" fill="hold" grpId="0" nodeType="withEffect">
                                  <p:stCondLst>
                                    <p:cond delay="250"/>
                                  </p:stCondLst>
                                  <p:childTnLst>
                                    <p:set>
                                      <p:cBhvr>
                                        <p:cTn id="19" dur="1" fill="hold">
                                          <p:stCondLst>
                                            <p:cond delay="0"/>
                                          </p:stCondLst>
                                        </p:cTn>
                                        <p:tgtEl>
                                          <p:spTgt spid="11"/>
                                        </p:tgtEl>
                                        <p:attrNameLst>
                                          <p:attrName>style.visibility</p:attrName>
                                        </p:attrNameLst>
                                      </p:cBhvr>
                                      <p:to>
                                        <p:strVal val="visible"/>
                                      </p:to>
                                    </p:set>
                                  </p:childTnLst>
                                </p:cTn>
                              </p:par>
                              <p:par>
                                <p:cTn id="20" presetID="1" presetClass="entr" presetSubtype="0" fill="hold" nodeType="withEffect">
                                  <p:stCondLst>
                                    <p:cond delay="250"/>
                                  </p:stCondLst>
                                  <p:childTnLst>
                                    <p:set>
                                      <p:cBhvr>
                                        <p:cTn id="21" dur="1" fill="hold">
                                          <p:stCondLst>
                                            <p:cond delay="0"/>
                                          </p:stCondLst>
                                        </p:cTn>
                                        <p:tgtEl>
                                          <p:spTgt spid="25"/>
                                        </p:tgtEl>
                                        <p:attrNameLst>
                                          <p:attrName>style.visibility</p:attrName>
                                        </p:attrNameLst>
                                      </p:cBhvr>
                                      <p:to>
                                        <p:strVal val="visible"/>
                                      </p:to>
                                    </p:set>
                                  </p:childTnLst>
                                </p:cTn>
                              </p:par>
                            </p:childTnLst>
                          </p:cTn>
                        </p:par>
                        <p:par>
                          <p:cTn id="22" fill="hold">
                            <p:stCondLst>
                              <p:cond delay="3750"/>
                            </p:stCondLst>
                            <p:childTnLst>
                              <p:par>
                                <p:cTn id="23" presetID="1" presetClass="exit" presetSubtype="0" fill="hold" grpId="0" nodeType="afterEffect">
                                  <p:stCondLst>
                                    <p:cond delay="0"/>
                                  </p:stCondLst>
                                  <p:childTnLst>
                                    <p:set>
                                      <p:cBhvr>
                                        <p:cTn id="24" dur="1" fill="hold">
                                          <p:stCondLst>
                                            <p:cond delay="0"/>
                                          </p:stCondLst>
                                        </p:cTn>
                                        <p:tgtEl>
                                          <p:spTgt spid="32"/>
                                        </p:tgtEl>
                                        <p:attrNameLst>
                                          <p:attrName>style.visibility</p:attrName>
                                        </p:attrNameLst>
                                      </p:cBhvr>
                                      <p:to>
                                        <p:strVal val="hidden"/>
                                      </p:to>
                                    </p:set>
                                  </p:childTnLst>
                                </p:cTn>
                              </p:par>
                              <p:par>
                                <p:cTn id="25" presetID="26" presetClass="emph" presetSubtype="0" fill="hold" grpId="0" nodeType="withEffect">
                                  <p:stCondLst>
                                    <p:cond delay="0"/>
                                  </p:stCondLst>
                                  <p:childTnLst>
                                    <p:animEffect transition="out" filter="fade">
                                      <p:cBhvr>
                                        <p:cTn id="26" dur="500" tmFilter="0, 0; .2, .5; .8, .5; 1, 0"/>
                                        <p:tgtEl>
                                          <p:spTgt spid="8"/>
                                        </p:tgtEl>
                                      </p:cBhvr>
                                    </p:animEffect>
                                    <p:animScale>
                                      <p:cBhvr>
                                        <p:cTn id="2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2"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89080" y="864703"/>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82000" y="2451381"/>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9722" y="2625674"/>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7106" y="4038600"/>
            <a:ext cx="3442494" cy="1371600"/>
          </a:xfrm>
          <a:prstGeom prst="rect">
            <a:avLst/>
          </a:prstGeom>
          <a:solidFill>
            <a:srgbClr val="00B050">
              <a:alpha val="40000"/>
            </a:srgbClr>
          </a:solid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36325" y="2797814"/>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5995893" y="2258201"/>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35" name="TextBox 34"/>
          <p:cNvSpPr txBox="1"/>
          <p:nvPr/>
        </p:nvSpPr>
        <p:spPr>
          <a:xfrm>
            <a:off x="2338852" y="152400"/>
            <a:ext cx="4442948"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a:t>
            </a:r>
          </a:p>
          <a:p>
            <a:pPr algn="ctr"/>
            <a:r>
              <a:rPr lang="en-US" sz="2000" b="1" dirty="0" smtClean="0">
                <a:latin typeface="Times New Roman" panose="02020603050405020304" pitchFamily="18" charset="0"/>
                <a:cs typeface="Times New Roman" panose="02020603050405020304" pitchFamily="18" charset="0"/>
              </a:rPr>
              <a:t>Drive Originates From Trail’s Primary</a:t>
            </a:r>
            <a:endParaRPr lang="en-US" sz="2000" b="1" dirty="0">
              <a:latin typeface="Times New Roman" panose="02020603050405020304" pitchFamily="18" charset="0"/>
              <a:cs typeface="Times New Roman" panose="02020603050405020304" pitchFamily="18" charset="0"/>
            </a:endParaRPr>
          </a:p>
        </p:txBody>
      </p:sp>
      <p:sp>
        <p:nvSpPr>
          <p:cNvPr id="29" name="TextBox 28"/>
          <p:cNvSpPr txBox="1"/>
          <p:nvPr/>
        </p:nvSpPr>
        <p:spPr>
          <a:xfrm>
            <a:off x="838201" y="838200"/>
            <a:ext cx="8132880" cy="1077218"/>
          </a:xfrm>
          <a:prstGeom prst="rect">
            <a:avLst/>
          </a:prstGeom>
          <a:noFill/>
        </p:spPr>
        <p:txBody>
          <a:bodyPr wrap="square" rtlCol="0">
            <a:spAutoFit/>
          </a:bodyPr>
          <a:lstStyle/>
          <a:p>
            <a:r>
              <a:rPr lang="en-US" sz="1600" b="1" dirty="0" smtClean="0">
                <a:latin typeface="Times New Roman" panose="02020603050405020304" pitchFamily="18" charset="0"/>
                <a:cs typeface="Times New Roman" panose="02020603050405020304" pitchFamily="18" charset="0"/>
              </a:rPr>
              <a:t>The 60/40 refers strictly to the primary area divide between</a:t>
            </a:r>
          </a:p>
          <a:p>
            <a:r>
              <a:rPr lang="en-US" sz="1600" b="1" dirty="0" smtClean="0">
                <a:latin typeface="Times New Roman" panose="02020603050405020304" pitchFamily="18" charset="0"/>
                <a:cs typeface="Times New Roman" panose="02020603050405020304" pitchFamily="18" charset="0"/>
              </a:rPr>
              <a:t>Trail and Center outside the lane area. In no way does this reflect any Primary Coverage Area between the Lead and the Center, which is not shown here. Look at the first slide for primary coverage areas!</a:t>
            </a: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98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250"/>
                                  </p:stCondLst>
                                  <p:childTnLst>
                                    <p:animMotion origin="layout" path="M -1.11111E-6 7.40741E-7 C 0.00261 0.00671 0.00434 0.01643 0.00764 0.02292 C 0.00903 0.02546 0.01111 0.02685 0.01233 0.02917 C 0.01736 0.0368 0.02066 0.04792 0.02483 0.05625 C 0.02743 0.06111 0.03108 0.06458 0.03438 0.06875 C 0.03594 0.07083 0.03698 0.07407 0.03906 0.075 C 0.04375 0.07708 0.04445 0.07685 0.04861 0.08125 C 0.05573 0.08912 0.05833 0.1 0.06771 0.10393 C 0.08125 0.12338 0.10573 0.12546 0.12431 0.12546 " pathEditMode="relative" rAng="0" ptsTypes="ffffffffA">
                                      <p:cBhvr>
                                        <p:cTn id="6" dur="2000" fill="hold"/>
                                        <p:tgtEl>
                                          <p:spTgt spid="23"/>
                                        </p:tgtEl>
                                        <p:attrNameLst>
                                          <p:attrName>ppt_x</p:attrName>
                                          <p:attrName>ppt_y</p:attrName>
                                        </p:attrNameLst>
                                      </p:cBhvr>
                                      <p:rCtr x="6215" y="6273"/>
                                    </p:animMotion>
                                  </p:childTnLst>
                                </p:cTn>
                              </p:par>
                            </p:childTnLst>
                          </p:cTn>
                        </p:par>
                        <p:par>
                          <p:cTn id="7" fill="hold">
                            <p:stCondLst>
                              <p:cond delay="2250"/>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par>
                          <p:cTn id="12" fill="hold">
                            <p:stCondLst>
                              <p:cond delay="2250"/>
                            </p:stCondLst>
                            <p:childTnLst>
                              <p:par>
                                <p:cTn id="13" presetID="26" presetClass="emph" presetSubtype="0" repeatCount="3000" fill="hold" nodeType="afterEffect">
                                  <p:stCondLst>
                                    <p:cond delay="250"/>
                                  </p:stCondLst>
                                  <p:childTnLst>
                                    <p:animEffect transition="out" filter="fade">
                                      <p:cBhvr>
                                        <p:cTn id="14" dur="1000" tmFilter="0, 0; .2, .5; .8, .5; 1, 0"/>
                                        <p:tgtEl>
                                          <p:spTgt spid="15379"/>
                                        </p:tgtEl>
                                      </p:cBhvr>
                                    </p:animEffect>
                                    <p:animScale>
                                      <p:cBhvr>
                                        <p:cTn id="15" dur="500" autoRev="1" fill="hold"/>
                                        <p:tgtEl>
                                          <p:spTgt spid="1537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72869" y="800100"/>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82000" y="2514600"/>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9722" y="2625674"/>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7106" y="4038600"/>
            <a:ext cx="3442494" cy="1371600"/>
          </a:xfrm>
          <a:prstGeom prst="rect">
            <a:avLst/>
          </a:prstGeom>
          <a:solidFill>
            <a:srgbClr val="00CC00">
              <a:alpha val="40000"/>
            </a:srgbClr>
          </a:solid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sp>
        <p:nvSpPr>
          <p:cNvPr id="2" name="TextBox 1"/>
          <p:cNvSpPr txBox="1"/>
          <p:nvPr/>
        </p:nvSpPr>
        <p:spPr>
          <a:xfrm>
            <a:off x="2318846" y="108741"/>
            <a:ext cx="4442948"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a:t>
            </a:r>
          </a:p>
          <a:p>
            <a:pPr algn="ctr"/>
            <a:r>
              <a:rPr lang="en-US" sz="2000" b="1" dirty="0" smtClean="0">
                <a:latin typeface="Times New Roman" panose="02020603050405020304" pitchFamily="18" charset="0"/>
                <a:cs typeface="Times New Roman" panose="02020603050405020304" pitchFamily="18" charset="0"/>
              </a:rPr>
              <a:t>Drive Originates From Trail’s Primary</a:t>
            </a:r>
            <a:endParaRPr lang="en-US" sz="2000" b="1"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26060" y="2896013"/>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275308" y="2551962"/>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11" name="TextBox 10"/>
          <p:cNvSpPr txBox="1"/>
          <p:nvPr/>
        </p:nvSpPr>
        <p:spPr>
          <a:xfrm>
            <a:off x="4540320" y="1395307"/>
            <a:ext cx="2323906" cy="369332"/>
          </a:xfrm>
          <a:prstGeom prst="rect">
            <a:avLst/>
          </a:prstGeom>
          <a:noFill/>
        </p:spPr>
        <p:txBody>
          <a:bodyPr wrap="none" rtlCol="0">
            <a:spAutoFit/>
          </a:bodyPr>
          <a:lstStyle/>
          <a:p>
            <a:r>
              <a:rPr lang="en-US" b="1" dirty="0" smtClean="0"/>
              <a:t>Primary Responsibility</a:t>
            </a:r>
            <a:endParaRPr lang="en-US" b="1" dirty="0"/>
          </a:p>
        </p:txBody>
      </p:sp>
      <p:sp>
        <p:nvSpPr>
          <p:cNvPr id="12" name="TextBox 11"/>
          <p:cNvSpPr txBox="1"/>
          <p:nvPr/>
        </p:nvSpPr>
        <p:spPr>
          <a:xfrm>
            <a:off x="7440692" y="1219200"/>
            <a:ext cx="1516569" cy="646331"/>
          </a:xfrm>
          <a:prstGeom prst="rect">
            <a:avLst/>
          </a:prstGeom>
          <a:noFill/>
        </p:spPr>
        <p:txBody>
          <a:bodyPr wrap="none" rtlCol="0">
            <a:spAutoFit/>
          </a:bodyPr>
          <a:lstStyle/>
          <a:p>
            <a:r>
              <a:rPr lang="en-US" b="1" dirty="0" smtClean="0"/>
              <a:t>Secondary </a:t>
            </a:r>
          </a:p>
          <a:p>
            <a:r>
              <a:rPr lang="en-US" b="1" dirty="0" smtClean="0"/>
              <a:t>Responsibility</a:t>
            </a:r>
            <a:endParaRPr lang="en-US" b="1" dirty="0"/>
          </a:p>
        </p:txBody>
      </p:sp>
      <p:cxnSp>
        <p:nvCxnSpPr>
          <p:cNvPr id="19" name="Straight Arrow Connector 18"/>
          <p:cNvCxnSpPr/>
          <p:nvPr/>
        </p:nvCxnSpPr>
        <p:spPr>
          <a:xfrm>
            <a:off x="8382000" y="1950245"/>
            <a:ext cx="219687" cy="488154"/>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5943600" y="1937679"/>
            <a:ext cx="0" cy="493737"/>
          </a:xfrm>
          <a:prstGeom prst="straightConnector1">
            <a:avLst/>
          </a:prstGeom>
          <a:ln w="412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6858000" y="3676650"/>
            <a:ext cx="1371600" cy="361369"/>
          </a:xfrm>
          <a:prstGeom prst="rect">
            <a:avLst/>
          </a:prstGeom>
          <a:solidFill>
            <a:srgbClr val="00CC00">
              <a:alpha val="40000"/>
            </a:srgbClr>
          </a:solidFill>
          <a:ln w="412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570340" y="5943600"/>
            <a:ext cx="6254982" cy="646331"/>
          </a:xfrm>
          <a:prstGeom prst="rect">
            <a:avLst/>
          </a:prstGeom>
          <a:noFill/>
        </p:spPr>
        <p:txBody>
          <a:bodyPr wrap="none" rtlCol="0">
            <a:spAutoFit/>
          </a:bodyPr>
          <a:lstStyle/>
          <a:p>
            <a:pPr algn="ctr"/>
            <a:r>
              <a:rPr lang="en-US" b="1" dirty="0" smtClean="0">
                <a:latin typeface="Times New Roman" panose="02020603050405020304" pitchFamily="18" charset="0"/>
                <a:cs typeface="Times New Roman" panose="02020603050405020304" pitchFamily="18" charset="0"/>
              </a:rPr>
              <a:t>It makes no difference if the C’s lane area is displayed or not. </a:t>
            </a:r>
          </a:p>
          <a:p>
            <a:pPr algn="ctr"/>
            <a:r>
              <a:rPr lang="en-US" b="1" dirty="0" smtClean="0">
                <a:latin typeface="Times New Roman" panose="02020603050405020304" pitchFamily="18" charset="0"/>
                <a:cs typeface="Times New Roman" panose="02020603050405020304" pitchFamily="18" charset="0"/>
              </a:rPr>
              <a:t>It has no bearing on the plays being presented.</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263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11111E-6 7.40741E-7 C 0.0033 0.00671 0.00538 0.01643 0.00955 0.02292 C 0.01129 0.02546 0.01406 0.02685 0.01563 0.02917 C 0.02188 0.0368 0.02604 0.04792 0.03142 0.05625 C 0.03472 0.06111 0.03941 0.06458 0.04358 0.06875 C 0.04549 0.07083 0.04688 0.07407 0.04948 0.075 C 0.05538 0.07708 0.05625 0.07685 0.06163 0.08125 C 0.07066 0.08912 0.07396 0.1 0.08577 0.10393 C 0.10295 0.12338 0.13403 0.12546 0.15764 0.12546 " pathEditMode="relative" rAng="0" ptsTypes="ffffffffA">
                                      <p:cBhvr>
                                        <p:cTn id="6" dur="2000" fill="hold"/>
                                        <p:tgtEl>
                                          <p:spTgt spid="23"/>
                                        </p:tgtEl>
                                        <p:attrNameLst>
                                          <p:attrName>ppt_x</p:attrName>
                                          <p:attrName>ppt_y</p:attrName>
                                        </p:attrNameLst>
                                      </p:cBhvr>
                                      <p:rCtr x="7882" y="6273"/>
                                    </p:animMotion>
                                  </p:childTnLst>
                                </p:cTn>
                              </p:par>
                              <p:par>
                                <p:cTn id="7" presetID="42" presetClass="path" presetSubtype="0" accel="50000" decel="50000" fill="hold" nodeType="withEffect">
                                  <p:stCondLst>
                                    <p:cond delay="0"/>
                                  </p:stCondLst>
                                  <p:childTnLst>
                                    <p:animMotion origin="layout" path="M -2.77778E-6 4.44444E-6 L 0.03646 0.04121 " pathEditMode="relative" rAng="0" ptsTypes="AA">
                                      <p:cBhvr>
                                        <p:cTn id="8" dur="2000" fill="hold"/>
                                        <p:tgtEl>
                                          <p:spTgt spid="15379"/>
                                        </p:tgtEl>
                                        <p:attrNameLst>
                                          <p:attrName>ppt_x</p:attrName>
                                          <p:attrName>ppt_y</p:attrName>
                                        </p:attrNameLst>
                                      </p:cBhvr>
                                      <p:rCtr x="2622" y="2407"/>
                                    </p:animMotion>
                                  </p:childTnLst>
                                </p:cTn>
                              </p:par>
                            </p:childTnLst>
                          </p:cTn>
                        </p:par>
                        <p:par>
                          <p:cTn id="9" fill="hold">
                            <p:stCondLst>
                              <p:cond delay="2000"/>
                            </p:stCondLst>
                            <p:childTnLst>
                              <p:par>
                                <p:cTn id="10" presetID="1" presetClass="entr" presetSubtype="0"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childTnLst>
                                </p:cTn>
                              </p:par>
                            </p:childTnLst>
                          </p:cTn>
                        </p:par>
                        <p:par>
                          <p:cTn id="14" fill="hold">
                            <p:stCondLst>
                              <p:cond delay="2000"/>
                            </p:stCondLst>
                            <p:childTnLst>
                              <p:par>
                                <p:cTn id="15" presetID="26" presetClass="emph" presetSubtype="0" repeatCount="3000" fill="hold" nodeType="afterEffect">
                                  <p:stCondLst>
                                    <p:cond delay="250"/>
                                  </p:stCondLst>
                                  <p:childTnLst>
                                    <p:animEffect transition="out" filter="fade">
                                      <p:cBhvr>
                                        <p:cTn id="16" dur="500" tmFilter="0, 0; .2, .5; .8, .5; 1, 0"/>
                                        <p:tgtEl>
                                          <p:spTgt spid="15379"/>
                                        </p:tgtEl>
                                      </p:cBhvr>
                                    </p:animEffect>
                                    <p:animScale>
                                      <p:cBhvr>
                                        <p:cTn id="17" dur="250" autoRev="1" fill="hold"/>
                                        <p:tgtEl>
                                          <p:spTgt spid="15379"/>
                                        </p:tgtEl>
                                      </p:cBhvr>
                                      <p:by x="105000" y="105000"/>
                                    </p:animScale>
                                  </p:childTnLst>
                                </p:cTn>
                              </p:par>
                              <p:par>
                                <p:cTn id="18" presetID="1" presetClass="entr" presetSubtype="0" fill="hold" grpId="0" nodeType="withEffect">
                                  <p:stCondLst>
                                    <p:cond delay="250"/>
                                  </p:stCondLst>
                                  <p:childTnLst>
                                    <p:set>
                                      <p:cBhvr>
                                        <p:cTn id="19" dur="1" fill="hold">
                                          <p:stCondLst>
                                            <p:cond delay="0"/>
                                          </p:stCondLst>
                                        </p:cTn>
                                        <p:tgtEl>
                                          <p:spTgt spid="11"/>
                                        </p:tgtEl>
                                        <p:attrNameLst>
                                          <p:attrName>style.visibility</p:attrName>
                                        </p:attrNameLst>
                                      </p:cBhvr>
                                      <p:to>
                                        <p:strVal val="visible"/>
                                      </p:to>
                                    </p:set>
                                  </p:childTnLst>
                                </p:cTn>
                              </p:par>
                              <p:par>
                                <p:cTn id="20" presetID="1" presetClass="entr" presetSubtype="0" fill="hold" nodeType="withEffect">
                                  <p:stCondLst>
                                    <p:cond delay="250"/>
                                  </p:stCondLst>
                                  <p:childTnLst>
                                    <p:set>
                                      <p:cBhvr>
                                        <p:cTn id="21" dur="1" fill="hold">
                                          <p:stCondLst>
                                            <p:cond delay="0"/>
                                          </p:stCondLst>
                                        </p:cTn>
                                        <p:tgtEl>
                                          <p:spTgt spid="25"/>
                                        </p:tgtEl>
                                        <p:attrNameLst>
                                          <p:attrName>style.visibility</p:attrName>
                                        </p:attrNameLst>
                                      </p:cBhvr>
                                      <p:to>
                                        <p:strVal val="visible"/>
                                      </p:to>
                                    </p:set>
                                  </p:childTnLst>
                                </p:cTn>
                              </p:par>
                            </p:childTnLst>
                          </p:cTn>
                        </p:par>
                        <p:par>
                          <p:cTn id="22" fill="hold">
                            <p:stCondLst>
                              <p:cond delay="3750"/>
                            </p:stCondLst>
                            <p:childTnLst>
                              <p:par>
                                <p:cTn id="23" presetID="26" presetClass="emph" presetSubtype="0" repeatCount="3000" fill="hold" nodeType="afterEffect">
                                  <p:stCondLst>
                                    <p:cond delay="1000"/>
                                  </p:stCondLst>
                                  <p:childTnLst>
                                    <p:animEffect transition="out" filter="fade">
                                      <p:cBhvr>
                                        <p:cTn id="24" dur="500" tmFilter="0, 0; .2, .5; .8, .5; 1, 0"/>
                                        <p:tgtEl>
                                          <p:spTgt spid="18"/>
                                        </p:tgtEl>
                                      </p:cBhvr>
                                    </p:animEffect>
                                    <p:animScale>
                                      <p:cBhvr>
                                        <p:cTn id="25" dur="250" autoRev="1" fill="hold"/>
                                        <p:tgtEl>
                                          <p:spTgt spid="18"/>
                                        </p:tgtEl>
                                      </p:cBhvr>
                                      <p:by x="105000" y="105000"/>
                                    </p:animScale>
                                  </p:childTnLst>
                                </p:cTn>
                              </p:par>
                              <p:par>
                                <p:cTn id="26" presetID="1" presetClass="entr" presetSubtype="0" fill="hold" nodeType="withEffect">
                                  <p:stCondLst>
                                    <p:cond delay="1000"/>
                                  </p:stCondLst>
                                  <p:childTnLst>
                                    <p:set>
                                      <p:cBhvr>
                                        <p:cTn id="27" dur="1" fill="hold">
                                          <p:stCondLst>
                                            <p:cond delay="0"/>
                                          </p:stCondLst>
                                        </p:cTn>
                                        <p:tgtEl>
                                          <p:spTgt spid="12">
                                            <p:txEl>
                                              <p:pRg st="0" end="0"/>
                                            </p:txEl>
                                          </p:spTgt>
                                        </p:tgtEl>
                                        <p:attrNameLst>
                                          <p:attrName>style.visibility</p:attrName>
                                        </p:attrNameLst>
                                      </p:cBhvr>
                                      <p:to>
                                        <p:strVal val="visible"/>
                                      </p:to>
                                    </p:set>
                                  </p:childTnLst>
                                </p:cTn>
                              </p:par>
                              <p:par>
                                <p:cTn id="28" presetID="1" presetClass="entr" presetSubtype="0" fill="hold" nodeType="withEffect">
                                  <p:stCondLst>
                                    <p:cond delay="1000"/>
                                  </p:stCondLst>
                                  <p:childTnLst>
                                    <p:set>
                                      <p:cBhvr>
                                        <p:cTn id="29" dur="1" fill="hold">
                                          <p:stCondLst>
                                            <p:cond delay="0"/>
                                          </p:stCondLst>
                                        </p:cTn>
                                        <p:tgtEl>
                                          <p:spTgt spid="12">
                                            <p:txEl>
                                              <p:pRg st="1" end="1"/>
                                            </p:txEl>
                                          </p:spTgt>
                                        </p:tgtEl>
                                        <p:attrNameLst>
                                          <p:attrName>style.visibility</p:attrName>
                                        </p:attrNameLst>
                                      </p:cBhvr>
                                      <p:to>
                                        <p:strVal val="visible"/>
                                      </p:to>
                                    </p:set>
                                  </p:childTnLst>
                                </p:cTn>
                              </p:par>
                              <p:par>
                                <p:cTn id="30" presetID="1" presetClass="entr" presetSubtype="0"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childTnLst>
                                </p:cTn>
                              </p:par>
                            </p:childTnLst>
                          </p:cTn>
                        </p:par>
                        <p:par>
                          <p:cTn id="32" fill="hold">
                            <p:stCondLst>
                              <p:cond delay="6250"/>
                            </p:stCondLst>
                            <p:childTnLst>
                              <p:par>
                                <p:cTn id="33" presetID="1" presetClass="exit"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hidden"/>
                                      </p:to>
                                    </p:set>
                                  </p:childTnLst>
                                </p:cTn>
                              </p:par>
                              <p:par>
                                <p:cTn id="35" presetID="26" presetClass="emph" presetSubtype="0" fill="hold" grpId="0" nodeType="withEffect">
                                  <p:stCondLst>
                                    <p:cond delay="0"/>
                                  </p:stCondLst>
                                  <p:childTnLst>
                                    <p:animEffect transition="out" filter="fade">
                                      <p:cBhvr>
                                        <p:cTn id="36" dur="500" tmFilter="0, 0; .2, .5; .8, .5; 1, 0"/>
                                        <p:tgtEl>
                                          <p:spTgt spid="8"/>
                                        </p:tgtEl>
                                      </p:cBhvr>
                                    </p:animEffect>
                                    <p:animScale>
                                      <p:cBhvr>
                                        <p:cTn id="3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2"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89080" y="864703"/>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82000" y="2514600"/>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9722" y="2625674"/>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7106" y="4038600"/>
            <a:ext cx="3442494" cy="1371600"/>
          </a:xfrm>
          <a:prstGeom prst="rect">
            <a:avLst/>
          </a:prstGeom>
          <a:solidFill>
            <a:srgbClr val="008000">
              <a:alpha val="35000"/>
            </a:srgbClr>
          </a:solid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sp>
        <p:nvSpPr>
          <p:cNvPr id="2" name="TextBox 1"/>
          <p:cNvSpPr txBox="1"/>
          <p:nvPr/>
        </p:nvSpPr>
        <p:spPr>
          <a:xfrm>
            <a:off x="2338852" y="152400"/>
            <a:ext cx="4442948"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a:t>
            </a:r>
          </a:p>
          <a:p>
            <a:pPr algn="ctr"/>
            <a:r>
              <a:rPr lang="en-US" sz="2000" b="1" dirty="0" smtClean="0">
                <a:latin typeface="Times New Roman" panose="02020603050405020304" pitchFamily="18" charset="0"/>
                <a:cs typeface="Times New Roman" panose="02020603050405020304" pitchFamily="18" charset="0"/>
              </a:rPr>
              <a:t>Drive Originates From Trail’s Primary</a:t>
            </a:r>
            <a:endParaRPr lang="en-US" sz="2000" b="1"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94739" y="2931904"/>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629400" y="2593350"/>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27" name="Rectangle 26"/>
          <p:cNvSpPr/>
          <p:nvPr/>
        </p:nvSpPr>
        <p:spPr>
          <a:xfrm>
            <a:off x="6855619" y="3676650"/>
            <a:ext cx="1373981" cy="361369"/>
          </a:xfrm>
          <a:prstGeom prst="rect">
            <a:avLst/>
          </a:prstGeom>
          <a:solidFill>
            <a:srgbClr val="00B050">
              <a:alpha val="40000"/>
            </a:srgbClr>
          </a:solidFill>
          <a:ln w="412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55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11111E-6 7.40741E-7 C 0.00399 0.00671 0.00642 0.01643 0.01146 0.02292 C 0.01354 0.02546 0.01702 0.02685 0.01892 0.02917 C 0.02639 0.0368 0.03142 0.04792 0.03802 0.05625 C 0.04202 0.06111 0.04774 0.06458 0.05278 0.06875 C 0.05504 0.07083 0.05677 0.07407 0.0599 0.075 C 0.06702 0.07708 0.06806 0.07685 0.07465 0.08125 C 0.08559 0.08912 0.08958 0.1 0.10382 0.10393 C 0.12465 0.12338 0.16233 0.12546 0.19097 0.12546 " pathEditMode="relative" rAng="0" ptsTypes="ffffffffA">
                                      <p:cBhvr>
                                        <p:cTn id="6" dur="2000" fill="hold"/>
                                        <p:tgtEl>
                                          <p:spTgt spid="23"/>
                                        </p:tgtEl>
                                        <p:attrNameLst>
                                          <p:attrName>ppt_x</p:attrName>
                                          <p:attrName>ppt_y</p:attrName>
                                        </p:attrNameLst>
                                      </p:cBhvr>
                                      <p:rCtr x="9549" y="6273"/>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par>
                          <p:cTn id="12" fill="hold">
                            <p:stCondLst>
                              <p:cond delay="2000"/>
                            </p:stCondLst>
                            <p:childTnLst>
                              <p:par>
                                <p:cTn id="13" presetID="26" presetClass="emph" presetSubtype="0" repeatCount="3000" fill="hold" nodeType="afterEffect">
                                  <p:stCondLst>
                                    <p:cond delay="250"/>
                                  </p:stCondLst>
                                  <p:childTnLst>
                                    <p:animEffect transition="out" filter="fade">
                                      <p:cBhvr>
                                        <p:cTn id="14" dur="750" tmFilter="0, 0; .2, .5; .8, .5; 1, 0"/>
                                        <p:tgtEl>
                                          <p:spTgt spid="18"/>
                                        </p:tgtEl>
                                      </p:cBhvr>
                                    </p:animEffect>
                                    <p:animScale>
                                      <p:cBhvr>
                                        <p:cTn id="15" dur="375"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89080" y="864703"/>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82000" y="2514600"/>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9722" y="2625674"/>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7106" y="4038600"/>
            <a:ext cx="3442494" cy="1371600"/>
          </a:xfrm>
          <a:prstGeom prst="rect">
            <a:avLst/>
          </a:prstGeom>
          <a:solidFill>
            <a:srgbClr val="008000">
              <a:alpha val="35000"/>
            </a:srgbClr>
          </a:solid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sp>
        <p:nvSpPr>
          <p:cNvPr id="2" name="TextBox 1"/>
          <p:cNvSpPr txBox="1"/>
          <p:nvPr/>
        </p:nvSpPr>
        <p:spPr>
          <a:xfrm>
            <a:off x="2338852" y="152400"/>
            <a:ext cx="4442948"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a:t>
            </a:r>
          </a:p>
          <a:p>
            <a:pPr algn="ctr"/>
            <a:r>
              <a:rPr lang="en-US" sz="2000" b="1" dirty="0" smtClean="0">
                <a:latin typeface="Times New Roman" panose="02020603050405020304" pitchFamily="18" charset="0"/>
                <a:cs typeface="Times New Roman" panose="02020603050405020304" pitchFamily="18" charset="0"/>
              </a:rPr>
              <a:t>Drive Originates From Trail’s Primary</a:t>
            </a:r>
            <a:endParaRPr lang="en-US" sz="2000" b="1"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40692" y="2896013"/>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961108" y="2655578"/>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27" name="Rectangle 26"/>
          <p:cNvSpPr/>
          <p:nvPr/>
        </p:nvSpPr>
        <p:spPr>
          <a:xfrm>
            <a:off x="6855619" y="3676650"/>
            <a:ext cx="1373981" cy="361369"/>
          </a:xfrm>
          <a:prstGeom prst="rect">
            <a:avLst/>
          </a:prstGeom>
          <a:solidFill>
            <a:srgbClr val="00B050">
              <a:alpha val="40000"/>
            </a:srgbClr>
          </a:solidFill>
          <a:ln w="412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55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11111E-6 7.40741E-7 C 0.00486 0.00671 0.00781 0.01643 0.01406 0.02292 C 0.01649 0.02546 0.02066 0.02685 0.02292 0.02917 C 0.03212 0.0368 0.03837 0.04792 0.04636 0.05625 C 0.05122 0.06111 0.05816 0.06458 0.06424 0.06875 C 0.06702 0.07083 0.0691 0.07407 0.07292 0.075 C 0.0816 0.07708 0.08299 0.07685 0.0908 0.08125 C 0.10417 0.08912 0.10903 0.1 0.12656 0.10393 C 0.15191 0.12338 0.19774 0.12546 0.23264 0.12546 " pathEditMode="relative" rAng="0" ptsTypes="ffffffffA">
                                      <p:cBhvr>
                                        <p:cTn id="6" dur="2000" fill="hold"/>
                                        <p:tgtEl>
                                          <p:spTgt spid="23"/>
                                        </p:tgtEl>
                                        <p:attrNameLst>
                                          <p:attrName>ppt_x</p:attrName>
                                          <p:attrName>ppt_y</p:attrName>
                                        </p:attrNameLst>
                                      </p:cBhvr>
                                      <p:rCtr x="11632" y="6273"/>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par>
                          <p:cTn id="12" fill="hold">
                            <p:stCondLst>
                              <p:cond delay="2000"/>
                            </p:stCondLst>
                            <p:childTnLst>
                              <p:par>
                                <p:cTn id="13" presetID="26" presetClass="emph" presetSubtype="0" repeatCount="4000" fill="hold" nodeType="afterEffect">
                                  <p:stCondLst>
                                    <p:cond delay="500"/>
                                  </p:stCondLst>
                                  <p:childTnLst>
                                    <p:animEffect transition="out" filter="fade">
                                      <p:cBhvr>
                                        <p:cTn id="14" dur="500" tmFilter="0, 0; .2, .5; .8, .5; 1, 0"/>
                                        <p:tgtEl>
                                          <p:spTgt spid="18"/>
                                        </p:tgtEl>
                                      </p:cBhvr>
                                    </p:animEffect>
                                    <p:animScale>
                                      <p:cBhvr>
                                        <p:cTn id="15"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72869" y="920750"/>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78895" y="2506874"/>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9722" y="2625674"/>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7106" y="4038600"/>
            <a:ext cx="3442494" cy="1371600"/>
          </a:xfrm>
          <a:prstGeom prst="rect">
            <a:avLst/>
          </a:prstGeom>
          <a:solidFill>
            <a:srgbClr val="008000">
              <a:alpha val="35000"/>
            </a:srgbClr>
          </a:solid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sp>
        <p:nvSpPr>
          <p:cNvPr id="2" name="TextBox 1"/>
          <p:cNvSpPr txBox="1"/>
          <p:nvPr/>
        </p:nvSpPr>
        <p:spPr>
          <a:xfrm>
            <a:off x="1467431" y="152400"/>
            <a:ext cx="6185796"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 According To NFHS Mechanics Book?</a:t>
            </a:r>
          </a:p>
          <a:p>
            <a:pPr algn="ctr"/>
            <a:r>
              <a:rPr lang="en-US" sz="2000" b="1" dirty="0" smtClean="0">
                <a:latin typeface="Times New Roman" panose="02020603050405020304" pitchFamily="18" charset="0"/>
                <a:cs typeface="Times New Roman" panose="02020603050405020304" pitchFamily="18" charset="0"/>
              </a:rPr>
              <a:t>Drive Originates From Trail’s Primary</a:t>
            </a:r>
            <a:endParaRPr lang="en-US" sz="2000" b="1"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40692" y="2896013"/>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961108" y="2655578"/>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27" name="Rectangle 26"/>
          <p:cNvSpPr/>
          <p:nvPr/>
        </p:nvSpPr>
        <p:spPr>
          <a:xfrm>
            <a:off x="6855618" y="3676650"/>
            <a:ext cx="1373981" cy="361369"/>
          </a:xfrm>
          <a:prstGeom prst="rect">
            <a:avLst/>
          </a:prstGeom>
          <a:solidFill>
            <a:srgbClr val="00B050">
              <a:alpha val="40000"/>
            </a:srgbClr>
          </a:solidFill>
          <a:ln w="412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6269" y="6002027"/>
            <a:ext cx="8382000" cy="707886"/>
          </a:xfrm>
          <a:prstGeom prst="rect">
            <a:avLst/>
          </a:prstGeom>
          <a:noFill/>
        </p:spPr>
        <p:txBody>
          <a:bodyPr wrap="square" rtlCol="0">
            <a:spAutoFit/>
          </a:bodyPr>
          <a:lstStyle/>
          <a:p>
            <a:r>
              <a:rPr lang="en-US" sz="2000" b="1" dirty="0" smtClean="0">
                <a:latin typeface="Times New Roman" panose="02020603050405020304" pitchFamily="18" charset="0"/>
                <a:cs typeface="Times New Roman" panose="02020603050405020304" pitchFamily="18" charset="0"/>
              </a:rPr>
              <a:t>In Ohio, The DOD has directed that as the ball gets deeper into the “paint”, it transitions to the Lead’s </a:t>
            </a:r>
            <a:r>
              <a:rPr lang="en-US" sz="2000" b="1" dirty="0">
                <a:latin typeface="Times New Roman" panose="02020603050405020304" pitchFamily="18" charset="0"/>
                <a:cs typeface="Times New Roman" panose="02020603050405020304" pitchFamily="18" charset="0"/>
              </a:rPr>
              <a:t>c</a:t>
            </a:r>
            <a:r>
              <a:rPr lang="en-US" sz="2000" b="1" dirty="0" smtClean="0">
                <a:latin typeface="Times New Roman" panose="02020603050405020304" pitchFamily="18" charset="0"/>
                <a:cs typeface="Times New Roman" panose="02020603050405020304" pitchFamily="18" charset="0"/>
              </a:rPr>
              <a:t>all. Center would have last responsibility.</a:t>
            </a:r>
            <a:endParaRPr lang="en-US" sz="2000" b="1" dirty="0">
              <a:latin typeface="Times New Roman" panose="02020603050405020304" pitchFamily="18" charset="0"/>
              <a:cs typeface="Times New Roman" panose="02020603050405020304" pitchFamily="18" charset="0"/>
            </a:endParaRPr>
          </a:p>
        </p:txBody>
      </p:sp>
      <p:sp>
        <p:nvSpPr>
          <p:cNvPr id="32" name="TextBox 31"/>
          <p:cNvSpPr txBox="1"/>
          <p:nvPr/>
        </p:nvSpPr>
        <p:spPr>
          <a:xfrm>
            <a:off x="825400" y="1066800"/>
            <a:ext cx="8382000" cy="923330"/>
          </a:xfrm>
          <a:prstGeom prst="rect">
            <a:avLst/>
          </a:prstGeom>
          <a:noFill/>
        </p:spPr>
        <p:txBody>
          <a:bodyPr wrap="square" rtlCol="0">
            <a:spAutoFit/>
          </a:bodyPr>
          <a:lstStyle/>
          <a:p>
            <a:r>
              <a:rPr lang="en-US" b="1" dirty="0" smtClean="0">
                <a:latin typeface="Times New Roman" panose="02020603050405020304" pitchFamily="18" charset="0"/>
                <a:cs typeface="Times New Roman" panose="02020603050405020304" pitchFamily="18" charset="0"/>
              </a:rPr>
              <a:t>Pg. 77 Mechanic D: This would be Trail’s Call by the NFHS book, “even if the ball moves into another official’s primary area.” This is NOT C’s primary call. This drive started in Trail’s Primary, not Center’s.</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014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2656 0.12176 C -0.02205 0.1294 -0.00069 0.12593 0.00625 0.13356 C 0.00833 0.13657 0.02222 0.14051 0.02465 0.14329 C 0.03386 0.15185 0.05104 0.13819 0.0592 0.14815 C 0.06424 0.1537 0.07899 0.14954 0.08542 0.15463 C 0.08802 0.15718 0.10174 0.14699 0.10851 0.15555 C 0.11458 0.16389 0.12205 0.1625 0.12795 0.16042 C 0.13351 0.15856 0.12448 0.13866 0.14254 0.14352 C 0.1684 0.16667 0.20104 0.14606 0.23663 0.14606 " pathEditMode="relative" rAng="0" ptsTypes="AAAAAAAAA">
                                      <p:cBhvr>
                                        <p:cTn id="6" dur="2000" fill="hold"/>
                                        <p:tgtEl>
                                          <p:spTgt spid="23"/>
                                        </p:tgtEl>
                                        <p:attrNameLst>
                                          <p:attrName>ppt_x</p:attrName>
                                          <p:attrName>ppt_y</p:attrName>
                                        </p:attrNameLst>
                                      </p:cBhvr>
                                      <p:rCtr x="13160" y="1991"/>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par>
                                <p:cTn id="12" presetID="42" presetClass="path" presetSubtype="0" accel="50000" decel="50000" fill="hold" nodeType="withEffect">
                                  <p:stCondLst>
                                    <p:cond delay="0"/>
                                  </p:stCondLst>
                                  <p:childTnLst>
                                    <p:animMotion origin="layout" path="M -2.77778E-6 4.44444E-6 L 0.06389 0.06666 " pathEditMode="relative" rAng="0" ptsTypes="AA">
                                      <p:cBhvr>
                                        <p:cTn id="13" dur="2000" fill="hold"/>
                                        <p:tgtEl>
                                          <p:spTgt spid="15379"/>
                                        </p:tgtEl>
                                        <p:attrNameLst>
                                          <p:attrName>ppt_x</p:attrName>
                                          <p:attrName>ppt_y</p:attrName>
                                        </p:attrNameLst>
                                      </p:cBhvr>
                                      <p:rCtr x="3194" y="3333"/>
                                    </p:animMotion>
                                  </p:childTnLst>
                                </p:cTn>
                              </p:par>
                            </p:childTnLst>
                          </p:cTn>
                        </p:par>
                        <p:par>
                          <p:cTn id="14" fill="hold">
                            <p:stCondLst>
                              <p:cond delay="4000"/>
                            </p:stCondLst>
                            <p:childTnLst>
                              <p:par>
                                <p:cTn id="15" presetID="26" presetClass="emph" presetSubtype="0" repeatCount="3000" fill="hold" nodeType="afterEffect">
                                  <p:stCondLst>
                                    <p:cond delay="0"/>
                                  </p:stCondLst>
                                  <p:childTnLst>
                                    <p:animEffect transition="out" filter="fade">
                                      <p:cBhvr>
                                        <p:cTn id="16" dur="2000" tmFilter="0, 0; .2, .5; .8, .5; 1, 0"/>
                                        <p:tgtEl>
                                          <p:spTgt spid="15379"/>
                                        </p:tgtEl>
                                      </p:cBhvr>
                                    </p:animEffect>
                                    <p:animScale>
                                      <p:cBhvr>
                                        <p:cTn id="17" dur="1000" autoRev="1" fill="hold"/>
                                        <p:tgtEl>
                                          <p:spTgt spid="15379"/>
                                        </p:tgtEl>
                                      </p:cBhvr>
                                      <p:by x="105000" y="105000"/>
                                    </p:animScale>
                                  </p:childTnLst>
                                </p:cTn>
                              </p:par>
                              <p:par>
                                <p:cTn id="18" presetID="1" presetClass="entr" presetSubtype="0" fill="hold" grpId="0" nodeType="withEffect">
                                  <p:stCondLst>
                                    <p:cond delay="250"/>
                                  </p:stCondLst>
                                  <p:childTnLst>
                                    <p:set>
                                      <p:cBhvr>
                                        <p:cTn id="19" dur="1" fill="hold">
                                          <p:stCondLst>
                                            <p:cond delay="0"/>
                                          </p:stCondLst>
                                        </p:cTn>
                                        <p:tgtEl>
                                          <p:spTgt spid="32"/>
                                        </p:tgtEl>
                                        <p:attrNameLst>
                                          <p:attrName>style.visibility</p:attrName>
                                        </p:attrNameLst>
                                      </p:cBhvr>
                                      <p:to>
                                        <p:strVal val="visible"/>
                                      </p:to>
                                    </p:set>
                                  </p:childTnLst>
                                </p:cTn>
                              </p:par>
                            </p:childTnLst>
                          </p:cTn>
                        </p:par>
                        <p:par>
                          <p:cTn id="20" fill="hold">
                            <p:stCondLst>
                              <p:cond delay="10000"/>
                            </p:stCondLst>
                            <p:childTnLst>
                              <p:par>
                                <p:cTn id="21" presetID="1"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26" presetClass="emph" presetSubtype="0" repeatCount="3000" fill="hold" nodeType="withEffect">
                                  <p:stCondLst>
                                    <p:cond delay="0"/>
                                  </p:stCondLst>
                                  <p:childTnLst>
                                    <p:animEffect transition="out" filter="fade">
                                      <p:cBhvr>
                                        <p:cTn id="24" dur="1000" tmFilter="0, 0; .2, .5; .8, .5; 1, 0"/>
                                        <p:tgtEl>
                                          <p:spTgt spid="18"/>
                                        </p:tgtEl>
                                      </p:cBhvr>
                                    </p:animEffect>
                                    <p:animScale>
                                      <p:cBhvr>
                                        <p:cTn id="25" dur="50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89080" y="864703"/>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82000" y="2514600"/>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3100" y="4560532"/>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78622" y="4057218"/>
            <a:ext cx="3442494" cy="1371600"/>
          </a:xfrm>
          <a:prstGeom prst="rect">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858000" y="3657599"/>
            <a:ext cx="13716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sp>
        <p:nvSpPr>
          <p:cNvPr id="2" name="TextBox 1"/>
          <p:cNvSpPr txBox="1"/>
          <p:nvPr/>
        </p:nvSpPr>
        <p:spPr>
          <a:xfrm>
            <a:off x="2511366" y="152400"/>
            <a:ext cx="4097918"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a:t>
            </a:r>
          </a:p>
          <a:p>
            <a:pPr algn="ctr"/>
            <a:r>
              <a:rPr lang="en-US" sz="2000" b="1" dirty="0" smtClean="0">
                <a:latin typeface="Times New Roman" panose="02020603050405020304" pitchFamily="18" charset="0"/>
                <a:cs typeface="Times New Roman" panose="02020603050405020304" pitchFamily="18" charset="0"/>
              </a:rPr>
              <a:t>Drive Originates From C’s Primary</a:t>
            </a:r>
            <a:endParaRPr lang="en-US" sz="2000" b="1"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18140" y="2994132"/>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961108" y="2655578"/>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28" name="Rectangle 27"/>
          <p:cNvSpPr/>
          <p:nvPr/>
        </p:nvSpPr>
        <p:spPr>
          <a:xfrm>
            <a:off x="6858000" y="3676650"/>
            <a:ext cx="1371600" cy="361369"/>
          </a:xfrm>
          <a:prstGeom prst="rect">
            <a:avLst/>
          </a:prstGeom>
          <a:noFill/>
          <a:ln w="412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55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22222E-6 4.81481E-6 L 0.07153 -0.1345 " pathEditMode="relative" rAng="0" ptsTypes="AA">
                                      <p:cBhvr>
                                        <p:cTn id="6" dur="2000" fill="hold"/>
                                        <p:tgtEl>
                                          <p:spTgt spid="23"/>
                                        </p:tgtEl>
                                        <p:attrNameLst>
                                          <p:attrName>ppt_x</p:attrName>
                                          <p:attrName>ppt_y</p:attrName>
                                        </p:attrNameLst>
                                      </p:cBhvr>
                                      <p:rCtr x="3576" y="-6736"/>
                                    </p:animMotion>
                                  </p:childTnLst>
                                </p:cTn>
                              </p:par>
                              <p:par>
                                <p:cTn id="7" presetID="42" presetClass="path" presetSubtype="0" accel="50000" decel="50000" fill="hold" nodeType="withEffect">
                                  <p:stCondLst>
                                    <p:cond delay="0"/>
                                  </p:stCondLst>
                                  <p:childTnLst>
                                    <p:animMotion origin="layout" path="M 5E-6 0 L -0.00087 0.04931 " pathEditMode="relative" rAng="0" ptsTypes="AA">
                                      <p:cBhvr>
                                        <p:cTn id="8" dur="2000" fill="hold"/>
                                        <p:tgtEl>
                                          <p:spTgt spid="18"/>
                                        </p:tgtEl>
                                        <p:attrNameLst>
                                          <p:attrName>ppt_x</p:attrName>
                                          <p:attrName>ppt_y</p:attrName>
                                        </p:attrNameLst>
                                      </p:cBhvr>
                                      <p:rCtr x="-52" y="2454"/>
                                    </p:animMotion>
                                  </p:childTnLst>
                                </p:cTn>
                              </p:par>
                              <p:par>
                                <p:cTn id="9" presetID="42" presetClass="path" presetSubtype="0" accel="50000" decel="50000" fill="hold" nodeType="withEffect">
                                  <p:stCondLst>
                                    <p:cond delay="0"/>
                                  </p:stCondLst>
                                  <p:childTnLst>
                                    <p:animMotion origin="layout" path="M 1.11022E-16 -7.40741E-7 L 0.01701 -0.0331 " pathEditMode="relative" rAng="0" ptsTypes="AA">
                                      <p:cBhvr>
                                        <p:cTn id="10" dur="2000" fill="hold"/>
                                        <p:tgtEl>
                                          <p:spTgt spid="15378"/>
                                        </p:tgtEl>
                                        <p:attrNameLst>
                                          <p:attrName>ppt_x</p:attrName>
                                          <p:attrName>ppt_y</p:attrName>
                                        </p:attrNameLst>
                                      </p:cBhvr>
                                      <p:rCtr x="851" y="-1667"/>
                                    </p:animMotion>
                                  </p:childTnLst>
                                </p:cTn>
                              </p:par>
                            </p:childTnLst>
                          </p:cTn>
                        </p:par>
                        <p:par>
                          <p:cTn id="11" fill="hold">
                            <p:stCondLst>
                              <p:cond delay="2000"/>
                            </p:stCondLst>
                            <p:childTnLst>
                              <p:par>
                                <p:cTn id="12" presetID="1"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childTnLst>
                                </p:cTn>
                              </p:par>
                            </p:childTnLst>
                          </p:cTn>
                        </p:par>
                        <p:par>
                          <p:cTn id="16" fill="hold">
                            <p:stCondLst>
                              <p:cond delay="2000"/>
                            </p:stCondLst>
                            <p:childTnLst>
                              <p:par>
                                <p:cTn id="17" presetID="26" presetClass="emph" presetSubtype="0" repeatCount="3000" fill="hold" nodeType="afterEffect">
                                  <p:stCondLst>
                                    <p:cond delay="250"/>
                                  </p:stCondLst>
                                  <p:childTnLst>
                                    <p:animEffect transition="out" filter="fade">
                                      <p:cBhvr>
                                        <p:cTn id="18" dur="750" tmFilter="0, 0; .2, .5; .8, .5; 1, 0"/>
                                        <p:tgtEl>
                                          <p:spTgt spid="15378"/>
                                        </p:tgtEl>
                                      </p:cBhvr>
                                    </p:animEffect>
                                    <p:animScale>
                                      <p:cBhvr>
                                        <p:cTn id="19" dur="375" autoRev="1" fill="hold"/>
                                        <p:tgtEl>
                                          <p:spTgt spid="153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89080" y="864703"/>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82000" y="2514600"/>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2400" y="3517622"/>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7106" y="4038600"/>
            <a:ext cx="3442494" cy="1371600"/>
          </a:xfrm>
          <a:prstGeom prst="rect">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858000" y="3657599"/>
            <a:ext cx="13716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sp>
        <p:nvSpPr>
          <p:cNvPr id="2" name="TextBox 1"/>
          <p:cNvSpPr txBox="1"/>
          <p:nvPr/>
        </p:nvSpPr>
        <p:spPr>
          <a:xfrm>
            <a:off x="2178909" y="152400"/>
            <a:ext cx="4762842"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a:t>
            </a:r>
          </a:p>
          <a:p>
            <a:pPr algn="ctr"/>
            <a:r>
              <a:rPr lang="en-US" sz="2000" b="1" dirty="0" smtClean="0">
                <a:latin typeface="Times New Roman" panose="02020603050405020304" pitchFamily="18" charset="0"/>
                <a:cs typeface="Times New Roman" panose="02020603050405020304" pitchFamily="18" charset="0"/>
              </a:rPr>
              <a:t>Shot Is Missed, Foul Occurs on Rebound</a:t>
            </a:r>
            <a:endParaRPr lang="en-US" sz="2000" b="1"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72400" y="4038019"/>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153662" y="4570333"/>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28" name="Rectangle 27"/>
          <p:cNvSpPr/>
          <p:nvPr/>
        </p:nvSpPr>
        <p:spPr>
          <a:xfrm>
            <a:off x="6858000" y="3676650"/>
            <a:ext cx="1371600" cy="361369"/>
          </a:xfrm>
          <a:prstGeom prst="rect">
            <a:avLst/>
          </a:prstGeom>
          <a:noFill/>
          <a:ln w="412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55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77778E-7 -1.85185E-6 C -0.00191 0.01042 -0.00608 0.01528 -0.01337 0.01783 C -0.01459 0.01945 -0.01702 0.02269 -0.01702 0.02269 " pathEditMode="relative" ptsTypes="ffA">
                                      <p:cBhvr>
                                        <p:cTn id="6" dur="2000" fill="hold"/>
                                        <p:tgtEl>
                                          <p:spTgt spid="23"/>
                                        </p:tgtEl>
                                        <p:attrNameLst>
                                          <p:attrName>ppt_x</p:attrName>
                                          <p:attrName>ppt_y</p:attrName>
                                        </p:attrNameLst>
                                      </p:cBhvr>
                                    </p:animMotion>
                                  </p:childTnLst>
                                </p:cTn>
                              </p:par>
                              <p:par>
                                <p:cTn id="7" presetID="42" presetClass="path" presetSubtype="0" accel="50000" decel="50000" fill="hold" nodeType="withEffect">
                                  <p:stCondLst>
                                    <p:cond delay="0"/>
                                  </p:stCondLst>
                                  <p:childTnLst>
                                    <p:animMotion origin="layout" path="M -2.77778E-6 4.44444E-6 L 0.05243 0.02222 " pathEditMode="relative" rAng="0" ptsTypes="AA">
                                      <p:cBhvr>
                                        <p:cTn id="8" dur="2000" fill="hold"/>
                                        <p:tgtEl>
                                          <p:spTgt spid="15379"/>
                                        </p:tgtEl>
                                        <p:attrNameLst>
                                          <p:attrName>ppt_x</p:attrName>
                                          <p:attrName>ppt_y</p:attrName>
                                        </p:attrNameLst>
                                      </p:cBhvr>
                                      <p:rCtr x="2622" y="1111"/>
                                    </p:animMotion>
                                  </p:childTnLst>
                                </p:cTn>
                              </p:par>
                              <p:par>
                                <p:cTn id="9" presetID="42" presetClass="path" presetSubtype="0" accel="50000" decel="50000" fill="hold" nodeType="withEffect">
                                  <p:stCondLst>
                                    <p:cond delay="250"/>
                                  </p:stCondLst>
                                  <p:childTnLst>
                                    <p:animMotion origin="layout" path="M -3.33333E-6 -7.40741E-7 L 0.01702 -0.0331 " pathEditMode="relative" rAng="0" ptsTypes="AA">
                                      <p:cBhvr>
                                        <p:cTn id="10" dur="750" fill="hold"/>
                                        <p:tgtEl>
                                          <p:spTgt spid="15378"/>
                                        </p:tgtEl>
                                        <p:attrNameLst>
                                          <p:attrName>ppt_x</p:attrName>
                                          <p:attrName>ppt_y</p:attrName>
                                        </p:attrNameLst>
                                      </p:cBhvr>
                                      <p:rCtr x="851" y="-1667"/>
                                    </p:animMotion>
                                  </p:childTnLst>
                                </p:cTn>
                              </p:par>
                              <p:par>
                                <p:cTn id="11" presetID="26" presetClass="emph" presetSubtype="0" fill="hold" nodeType="withEffect">
                                  <p:stCondLst>
                                    <p:cond delay="250"/>
                                  </p:stCondLst>
                                  <p:childTnLst>
                                    <p:animEffect transition="out" filter="fade">
                                      <p:cBhvr>
                                        <p:cTn id="12" dur="500" tmFilter="0, 0; .2, .5; .8, .5; 1, 0"/>
                                        <p:tgtEl>
                                          <p:spTgt spid="15378"/>
                                        </p:tgtEl>
                                      </p:cBhvr>
                                    </p:animEffect>
                                    <p:animScale>
                                      <p:cBhvr>
                                        <p:cTn id="13" dur="250" autoRev="1" fill="hold"/>
                                        <p:tgtEl>
                                          <p:spTgt spid="15378"/>
                                        </p:tgtEl>
                                      </p:cBhvr>
                                      <p:by x="105000" y="105000"/>
                                    </p:animScale>
                                  </p:childTnLst>
                                </p:cTn>
                              </p:par>
                            </p:childTnLst>
                          </p:cTn>
                        </p:par>
                        <p:par>
                          <p:cTn id="14" fill="hold">
                            <p:stCondLst>
                              <p:cond delay="2000"/>
                            </p:stCondLst>
                            <p:childTnLst>
                              <p:par>
                                <p:cTn id="15" presetID="1"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26" presetClass="emph" presetSubtype="0" repeatCount="3000" fill="hold" nodeType="withEffect">
                                  <p:stCondLst>
                                    <p:cond delay="250"/>
                                  </p:stCondLst>
                                  <p:childTnLst>
                                    <p:animEffect transition="out" filter="fade">
                                      <p:cBhvr>
                                        <p:cTn id="20" dur="500" tmFilter="0, 0; .2, .5; .8, .5; 1, 0"/>
                                        <p:tgtEl>
                                          <p:spTgt spid="15378"/>
                                        </p:tgtEl>
                                      </p:cBhvr>
                                    </p:animEffect>
                                    <p:animScale>
                                      <p:cBhvr>
                                        <p:cTn id="21" dur="250" autoRev="1" fill="hold"/>
                                        <p:tgtEl>
                                          <p:spTgt spid="153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89080" y="864703"/>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82000" y="2514600"/>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2400" y="3517622"/>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7106" y="4038600"/>
            <a:ext cx="3442494" cy="1371600"/>
          </a:xfrm>
          <a:prstGeom prst="rect">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858000" y="3657599"/>
            <a:ext cx="13716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sp>
        <p:nvSpPr>
          <p:cNvPr id="2" name="TextBox 1"/>
          <p:cNvSpPr txBox="1"/>
          <p:nvPr/>
        </p:nvSpPr>
        <p:spPr>
          <a:xfrm>
            <a:off x="2178909" y="152400"/>
            <a:ext cx="4762842"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a:t>
            </a:r>
          </a:p>
          <a:p>
            <a:pPr algn="ctr"/>
            <a:r>
              <a:rPr lang="en-US" sz="2000" b="1" dirty="0" smtClean="0">
                <a:latin typeface="Times New Roman" panose="02020603050405020304" pitchFamily="18" charset="0"/>
                <a:cs typeface="Times New Roman" panose="02020603050405020304" pitchFamily="18" charset="0"/>
              </a:rPr>
              <a:t>Shot Is Missed, Foul Occurs on Rebound</a:t>
            </a:r>
            <a:endParaRPr lang="en-US" sz="2000" b="1"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98971" y="2576930"/>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941751" y="2269122"/>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28" name="Rectangle 27"/>
          <p:cNvSpPr/>
          <p:nvPr/>
        </p:nvSpPr>
        <p:spPr>
          <a:xfrm>
            <a:off x="6858000" y="3676650"/>
            <a:ext cx="1371600" cy="361369"/>
          </a:xfrm>
          <a:prstGeom prst="rect">
            <a:avLst/>
          </a:prstGeom>
          <a:noFill/>
          <a:ln w="412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030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7.22222E-6 7.40741E-7 C -0.00278 -0.00046 -0.00591 7.40741E-7 -0.00851 -0.00162 C -0.01164 -0.00347 -0.01042 -0.00856 -0.01216 -0.01134 C -0.01303 -0.01296 -0.01459 -0.01342 -0.0158 -0.01458 C -0.01702 -0.01944 -0.01858 -0.0243 -0.01945 -0.0294 C -0.0198 -0.03148 -0.02067 -0.03588 -0.02067 -0.03588 " pathEditMode="relative" ptsTypes="fffffA">
                                      <p:cBhvr>
                                        <p:cTn id="6" dur="2000" fill="hold"/>
                                        <p:tgtEl>
                                          <p:spTgt spid="23"/>
                                        </p:tgtEl>
                                        <p:attrNameLst>
                                          <p:attrName>ppt_x</p:attrName>
                                          <p:attrName>ppt_y</p:attrName>
                                        </p:attrNameLst>
                                      </p:cBhvr>
                                    </p:animMotion>
                                  </p:childTnLst>
                                </p:cTn>
                              </p:par>
                              <p:par>
                                <p:cTn id="7" presetID="42" presetClass="path" presetSubtype="0" accel="50000" decel="50000" fill="hold" nodeType="withEffect">
                                  <p:stCondLst>
                                    <p:cond delay="0"/>
                                  </p:stCondLst>
                                  <p:childTnLst>
                                    <p:animMotion origin="layout" path="M -2.77778E-6 4.44444E-6 L 0.0691 0.02222 " pathEditMode="relative" rAng="0" ptsTypes="AA">
                                      <p:cBhvr>
                                        <p:cTn id="8" dur="2000" fill="hold"/>
                                        <p:tgtEl>
                                          <p:spTgt spid="15379"/>
                                        </p:tgtEl>
                                        <p:attrNameLst>
                                          <p:attrName>ppt_x</p:attrName>
                                          <p:attrName>ppt_y</p:attrName>
                                        </p:attrNameLst>
                                      </p:cBhvr>
                                      <p:rCtr x="3455" y="1111"/>
                                    </p:animMotion>
                                  </p:childTnLst>
                                </p:cTn>
                              </p:par>
                            </p:childTnLst>
                          </p:cTn>
                        </p:par>
                        <p:par>
                          <p:cTn id="9" fill="hold">
                            <p:stCondLst>
                              <p:cond delay="2000"/>
                            </p:stCondLst>
                            <p:childTnLst>
                              <p:par>
                                <p:cTn id="10" presetID="1" presetClass="entr" presetSubtype="0"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childTnLst>
                                </p:cTn>
                              </p:par>
                            </p:childTnLst>
                          </p:cTn>
                        </p:par>
                        <p:par>
                          <p:cTn id="14" fill="hold">
                            <p:stCondLst>
                              <p:cond delay="2000"/>
                            </p:stCondLst>
                            <p:childTnLst>
                              <p:par>
                                <p:cTn id="15" presetID="26" presetClass="emph" presetSubtype="0" repeatCount="4000" fill="hold" nodeType="afterEffect">
                                  <p:stCondLst>
                                    <p:cond delay="250"/>
                                  </p:stCondLst>
                                  <p:childTnLst>
                                    <p:animEffect transition="out" filter="fade">
                                      <p:cBhvr>
                                        <p:cTn id="16" dur="1000" tmFilter="0, 0; .2, .5; .8, .5; 1, 0"/>
                                        <p:tgtEl>
                                          <p:spTgt spid="18"/>
                                        </p:tgtEl>
                                      </p:cBhvr>
                                    </p:animEffect>
                                    <p:animScale>
                                      <p:cBhvr>
                                        <p:cTn id="17" dur="50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89080" y="864703"/>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82000" y="2514600"/>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2400" y="3517622"/>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7106" y="4038600"/>
            <a:ext cx="3442494" cy="1371600"/>
          </a:xfrm>
          <a:prstGeom prst="rect">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858000" y="3657599"/>
            <a:ext cx="13716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sp>
        <p:nvSpPr>
          <p:cNvPr id="2" name="TextBox 1"/>
          <p:cNvSpPr txBox="1"/>
          <p:nvPr/>
        </p:nvSpPr>
        <p:spPr>
          <a:xfrm>
            <a:off x="2178909" y="152400"/>
            <a:ext cx="4762842"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a:t>
            </a:r>
          </a:p>
          <a:p>
            <a:pPr algn="ctr"/>
            <a:r>
              <a:rPr lang="en-US" sz="2000" b="1" dirty="0" smtClean="0">
                <a:latin typeface="Times New Roman" panose="02020603050405020304" pitchFamily="18" charset="0"/>
                <a:cs typeface="Times New Roman" panose="02020603050405020304" pitchFamily="18" charset="0"/>
              </a:rPr>
              <a:t>Shot Is Missed, Foul Occurs on Rebound</a:t>
            </a:r>
            <a:endParaRPr lang="en-US" sz="2000" b="1"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30292" y="2937480"/>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731939" y="2624252"/>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28" name="Rectangle 27"/>
          <p:cNvSpPr/>
          <p:nvPr/>
        </p:nvSpPr>
        <p:spPr>
          <a:xfrm>
            <a:off x="6858000" y="3676650"/>
            <a:ext cx="1371600" cy="361369"/>
          </a:xfrm>
          <a:prstGeom prst="rect">
            <a:avLst/>
          </a:prstGeom>
          <a:noFill/>
          <a:ln w="412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359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0121 0.00926 C -0.00695 0.00926 -0.01615 0.00926 -0.02379 0.00972 C -0.03282 0.01019 -0.02934 0.01181 -0.03438 0.0125 C -0.03698 0.01296 -0.0415 0.0132 -0.04514 0.01366 C -0.04861 0.01505 -0.05313 0.01644 -0.05573 0.01806 C -0.05677 0.01875 -0.0592 0.02014 -0.0592 0.01991 " pathEditMode="relative" rAng="0" ptsTypes="AAAAAA">
                                      <p:cBhvr>
                                        <p:cTn id="6" dur="2000" fill="hold"/>
                                        <p:tgtEl>
                                          <p:spTgt spid="23"/>
                                        </p:tgtEl>
                                        <p:attrNameLst>
                                          <p:attrName>ppt_x</p:attrName>
                                          <p:attrName>ppt_y</p:attrName>
                                        </p:attrNameLst>
                                      </p:cBhvr>
                                      <p:rCtr x="-3021" y="532"/>
                                    </p:animMotion>
                                  </p:childTnLst>
                                </p:cTn>
                              </p:par>
                              <p:par>
                                <p:cTn id="7" presetID="42" presetClass="path" presetSubtype="0" accel="50000" decel="50000" fill="hold" nodeType="withEffect">
                                  <p:stCondLst>
                                    <p:cond delay="0"/>
                                  </p:stCondLst>
                                  <p:childTnLst>
                                    <p:animMotion origin="layout" path="M -2.77778E-6 4.44444E-6 L 0.0691 0.02222 " pathEditMode="relative" rAng="0" ptsTypes="AA">
                                      <p:cBhvr>
                                        <p:cTn id="8" dur="2000" fill="hold"/>
                                        <p:tgtEl>
                                          <p:spTgt spid="15379"/>
                                        </p:tgtEl>
                                        <p:attrNameLst>
                                          <p:attrName>ppt_x</p:attrName>
                                          <p:attrName>ppt_y</p:attrName>
                                        </p:attrNameLst>
                                      </p:cBhvr>
                                      <p:rCtr x="3455" y="1111"/>
                                    </p:animMotion>
                                  </p:childTnLst>
                                </p:cTn>
                              </p:par>
                              <p:par>
                                <p:cTn id="9" presetID="42" presetClass="path" presetSubtype="0" accel="50000" decel="50000" fill="hold" nodeType="withEffect">
                                  <p:stCondLst>
                                    <p:cond delay="0"/>
                                  </p:stCondLst>
                                  <p:childTnLst>
                                    <p:animMotion origin="layout" path="M 1.11022E-16 -7.40741E-7 L 0.00868 -0.0331 " pathEditMode="relative" rAng="0" ptsTypes="AA">
                                      <p:cBhvr>
                                        <p:cTn id="10" dur="2000" fill="hold"/>
                                        <p:tgtEl>
                                          <p:spTgt spid="15378"/>
                                        </p:tgtEl>
                                        <p:attrNameLst>
                                          <p:attrName>ppt_x</p:attrName>
                                          <p:attrName>ppt_y</p:attrName>
                                        </p:attrNameLst>
                                      </p:cBhvr>
                                      <p:rCtr x="434" y="-1667"/>
                                    </p:animMotion>
                                  </p:childTnLst>
                                </p:cTn>
                              </p:par>
                            </p:childTnLst>
                          </p:cTn>
                        </p:par>
                        <p:par>
                          <p:cTn id="11" fill="hold">
                            <p:stCondLst>
                              <p:cond delay="2000"/>
                            </p:stCondLst>
                            <p:childTnLst>
                              <p:par>
                                <p:cTn id="12" presetID="1"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childTnLst>
                                </p:cTn>
                              </p:par>
                            </p:childTnLst>
                          </p:cTn>
                        </p:par>
                        <p:par>
                          <p:cTn id="16" fill="hold">
                            <p:stCondLst>
                              <p:cond delay="2000"/>
                            </p:stCondLst>
                            <p:childTnLst>
                              <p:par>
                                <p:cTn id="17" presetID="26" presetClass="emph" presetSubtype="0" repeatCount="4000" fill="hold" nodeType="afterEffect">
                                  <p:stCondLst>
                                    <p:cond delay="250"/>
                                  </p:stCondLst>
                                  <p:childTnLst>
                                    <p:animEffect transition="out" filter="fade">
                                      <p:cBhvr>
                                        <p:cTn id="18" dur="1000" tmFilter="0, 0; .2, .5; .8, .5; 1, 0"/>
                                        <p:tgtEl>
                                          <p:spTgt spid="15378"/>
                                        </p:tgtEl>
                                      </p:cBhvr>
                                    </p:animEffect>
                                    <p:animScale>
                                      <p:cBhvr>
                                        <p:cTn id="19" dur="500" autoRev="1" fill="hold"/>
                                        <p:tgtEl>
                                          <p:spTgt spid="153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b="7686"/>
          <a:stretch>
            <a:fillRect/>
          </a:stretch>
        </p:blipFill>
        <p:spPr bwMode="auto">
          <a:xfrm>
            <a:off x="589080" y="864703"/>
            <a:ext cx="8382000" cy="5016500"/>
          </a:xfrm>
          <a:prstGeom prst="rect">
            <a:avLst/>
          </a:prstGeom>
          <a:solidFill>
            <a:schemeClr val="accent1"/>
          </a:solidFill>
          <a:ln w="9525">
            <a:solidFill>
              <a:schemeClr val="tx1"/>
            </a:solidFill>
            <a:miter lim="800000"/>
            <a:headEnd/>
            <a:tailEnd/>
          </a:ln>
        </p:spPr>
      </p:pic>
      <p:sp>
        <p:nvSpPr>
          <p:cNvPr id="15363" name="Text Box 3"/>
          <p:cNvSpPr txBox="1">
            <a:spLocks noChangeArrowheads="1"/>
          </p:cNvSpPr>
          <p:nvPr/>
        </p:nvSpPr>
        <p:spPr bwMode="auto">
          <a:xfrm>
            <a:off x="3886200" y="5410200"/>
            <a:ext cx="1481138" cy="36195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latin typeface="Times New Roman" pitchFamily="18" charset="0"/>
              </a:rPr>
              <a:t>Scorer’s Table</a:t>
            </a:r>
          </a:p>
        </p:txBody>
      </p:sp>
      <p:sp>
        <p:nvSpPr>
          <p:cNvPr id="15364" name="Text Box 4"/>
          <p:cNvSpPr txBox="1">
            <a:spLocks noChangeArrowheads="1"/>
          </p:cNvSpPr>
          <p:nvPr/>
        </p:nvSpPr>
        <p:spPr bwMode="auto">
          <a:xfrm>
            <a:off x="2286000" y="5486400"/>
            <a:ext cx="1336675"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A Bench</a:t>
            </a:r>
          </a:p>
        </p:txBody>
      </p:sp>
      <p:sp>
        <p:nvSpPr>
          <p:cNvPr id="15365" name="Text Box 5"/>
          <p:cNvSpPr txBox="1">
            <a:spLocks noChangeArrowheads="1"/>
          </p:cNvSpPr>
          <p:nvPr/>
        </p:nvSpPr>
        <p:spPr bwMode="auto">
          <a:xfrm>
            <a:off x="5791200" y="5486400"/>
            <a:ext cx="1327150" cy="33020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b="1">
                <a:latin typeface="Times New Roman" pitchFamily="18" charset="0"/>
              </a:rPr>
              <a:t>Team B Bench</a:t>
            </a:r>
          </a:p>
        </p:txBody>
      </p:sp>
      <p:cxnSp>
        <p:nvCxnSpPr>
          <p:cNvPr id="3" name="Straight Connector 2"/>
          <p:cNvCxnSpPr/>
          <p:nvPr/>
        </p:nvCxnSpPr>
        <p:spPr>
          <a:xfrm>
            <a:off x="2439988" y="2590800"/>
            <a:ext cx="45704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9988"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62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486400" y="2590800"/>
            <a:ext cx="0"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9988" y="4572000"/>
            <a:ext cx="45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7010400" y="2590800"/>
            <a:ext cx="1588" cy="198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1" descr="refCenter-ref"/>
          <p:cNvPicPr>
            <a:picLocks noChangeAspect="1" noChangeArrowheads="1"/>
          </p:cNvPicPr>
          <p:nvPr/>
        </p:nvPicPr>
        <p:blipFill>
          <a:blip r:embed="rId3"/>
          <a:srcRect/>
          <a:stretch>
            <a:fillRect/>
          </a:stretch>
        </p:blipFill>
        <p:spPr bwMode="auto">
          <a:xfrm rot="-10800000">
            <a:off x="8382000" y="2514600"/>
            <a:ext cx="439374" cy="457200"/>
          </a:xfrm>
          <a:prstGeom prst="rect">
            <a:avLst/>
          </a:prstGeom>
          <a:noFill/>
          <a:ln w="9525">
            <a:noFill/>
            <a:miter lim="800000"/>
            <a:headEnd/>
            <a:tailEnd/>
          </a:ln>
          <a:scene3d>
            <a:camera prst="orthographicFront">
              <a:rot lat="0" lon="0" rev="16200000"/>
            </a:camera>
            <a:lightRig rig="threePt" dir="t"/>
          </a:scene3d>
        </p:spPr>
      </p:pic>
      <p:pic>
        <p:nvPicPr>
          <p:cNvPr id="15378" name="Picture 12" descr="refTrail-re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799013"/>
            <a:ext cx="45243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11" descr="refLead-re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20000">
            <a:off x="5078073" y="2201862"/>
            <a:ext cx="4667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bb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2400" y="3517622"/>
            <a:ext cx="190500" cy="192088"/>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87106" y="4038600"/>
            <a:ext cx="3442494" cy="1371600"/>
          </a:xfrm>
          <a:prstGeom prst="rect">
            <a:avLst/>
          </a:prstGeom>
          <a:noFill/>
          <a:ln w="38100">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858000" y="3657599"/>
            <a:ext cx="13716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TextBox 3"/>
          <p:cNvSpPr txBox="1">
            <a:spLocks noChangeArrowheads="1"/>
          </p:cNvSpPr>
          <p:nvPr/>
        </p:nvSpPr>
        <p:spPr bwMode="auto">
          <a:xfrm>
            <a:off x="4915734" y="4646374"/>
            <a:ext cx="1458476" cy="369332"/>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C’s </a:t>
            </a:r>
            <a:r>
              <a:rPr lang="en-US" altLang="en-US" sz="1800" b="1" dirty="0"/>
              <a:t>Primary</a:t>
            </a:r>
          </a:p>
        </p:txBody>
      </p:sp>
      <p:sp>
        <p:nvSpPr>
          <p:cNvPr id="22" name="TextBox 3"/>
          <p:cNvSpPr txBox="1">
            <a:spLocks noChangeArrowheads="1"/>
          </p:cNvSpPr>
          <p:nvPr/>
        </p:nvSpPr>
        <p:spPr bwMode="auto">
          <a:xfrm>
            <a:off x="2774003" y="2711347"/>
            <a:ext cx="1766317" cy="36933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dirty="0" smtClean="0"/>
              <a:t>Trail’s </a:t>
            </a:r>
            <a:r>
              <a:rPr lang="en-US" altLang="en-US" sz="1800" b="1" dirty="0"/>
              <a:t>Primary</a:t>
            </a:r>
          </a:p>
        </p:txBody>
      </p:sp>
      <p:sp>
        <p:nvSpPr>
          <p:cNvPr id="2" name="TextBox 1"/>
          <p:cNvSpPr txBox="1"/>
          <p:nvPr/>
        </p:nvSpPr>
        <p:spPr>
          <a:xfrm>
            <a:off x="2178909" y="152400"/>
            <a:ext cx="4762842" cy="707886"/>
          </a:xfrm>
          <a:prstGeom prst="rect">
            <a:avLst/>
          </a:prstGeom>
          <a:noFill/>
          <a:ln w="34925">
            <a:solidFill>
              <a:schemeClr val="tx1"/>
            </a:solidFill>
          </a:ln>
        </p:spPr>
        <p:txBody>
          <a:bodyPr wrap="none" rtlCol="0">
            <a:spAutoFit/>
          </a:bodyPr>
          <a:lstStyle/>
          <a:p>
            <a:pPr algn="ctr"/>
            <a:r>
              <a:rPr lang="en-US" sz="2000" b="1" dirty="0" smtClean="0">
                <a:latin typeface="Times New Roman" panose="02020603050405020304" pitchFamily="18" charset="0"/>
                <a:cs typeface="Times New Roman" panose="02020603050405020304" pitchFamily="18" charset="0"/>
              </a:rPr>
              <a:t>Who’s Call Is It?</a:t>
            </a:r>
          </a:p>
          <a:p>
            <a:pPr algn="ctr"/>
            <a:r>
              <a:rPr lang="en-US" sz="2000" b="1" dirty="0" smtClean="0">
                <a:latin typeface="Times New Roman" panose="02020603050405020304" pitchFamily="18" charset="0"/>
                <a:cs typeface="Times New Roman" panose="02020603050405020304" pitchFamily="18" charset="0"/>
              </a:rPr>
              <a:t>Shot Is Missed, Foul Occurs on Rebound</a:t>
            </a:r>
            <a:endParaRPr lang="en-US" sz="2000" b="1"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8425" y="1950245"/>
            <a:ext cx="0" cy="2087774"/>
          </a:xfrm>
          <a:prstGeom prst="straightConnector1">
            <a:avLst/>
          </a:prstGeom>
          <a:ln w="349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63869" y="3429000"/>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60%</a:t>
            </a:r>
            <a:endParaRPr lang="en-US" b="1" dirty="0">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a:off x="4056965" y="4038599"/>
            <a:ext cx="669023"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91000" y="4038600"/>
            <a:ext cx="0" cy="1295400"/>
          </a:xfrm>
          <a:prstGeom prst="straightConnector1">
            <a:avLst/>
          </a:prstGeom>
          <a:ln w="31750">
            <a:solidFill>
              <a:srgbClr val="008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09365" y="4810126"/>
            <a:ext cx="646331"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40%</a:t>
            </a:r>
            <a:endParaRPr lang="en-US" b="1" dirty="0">
              <a:latin typeface="Times New Roman" panose="02020603050405020304" pitchFamily="18" charset="0"/>
              <a:cs typeface="Times New Roman" panose="02020603050405020304" pitchFamily="18" charset="0"/>
            </a:endParaRPr>
          </a:p>
        </p:txBody>
      </p:sp>
      <p:pic>
        <p:nvPicPr>
          <p:cNvPr id="31" name="Picture 3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72959" y="2342252"/>
            <a:ext cx="368679" cy="49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454775" y="2051115"/>
            <a:ext cx="1165384" cy="338554"/>
          </a:xfrm>
          <a:prstGeom prst="rect">
            <a:avLst/>
          </a:prstGeom>
          <a:noFill/>
        </p:spPr>
        <p:txBody>
          <a:bodyPr wrap="none" rtlCol="0">
            <a:spAutoFit/>
          </a:bodyPr>
          <a:lstStyle/>
          <a:p>
            <a:r>
              <a:rPr lang="en-US" sz="1600" b="1" dirty="0" smtClean="0"/>
              <a:t>Who’s Call?</a:t>
            </a:r>
            <a:endParaRPr lang="en-US" sz="1600" b="1" dirty="0"/>
          </a:p>
        </p:txBody>
      </p:sp>
      <p:sp>
        <p:nvSpPr>
          <p:cNvPr id="8" name="TextBox 7"/>
          <p:cNvSpPr txBox="1"/>
          <p:nvPr/>
        </p:nvSpPr>
        <p:spPr>
          <a:xfrm>
            <a:off x="5644972" y="928301"/>
            <a:ext cx="1516569" cy="646331"/>
          </a:xfrm>
          <a:prstGeom prst="rect">
            <a:avLst/>
          </a:prstGeom>
          <a:noFill/>
        </p:spPr>
        <p:txBody>
          <a:bodyPr wrap="none" rtlCol="0">
            <a:spAutoFit/>
          </a:bodyPr>
          <a:lstStyle/>
          <a:p>
            <a:pPr algn="ctr"/>
            <a:r>
              <a:rPr lang="en-US" b="1" dirty="0" smtClean="0"/>
              <a:t>Primary</a:t>
            </a:r>
          </a:p>
          <a:p>
            <a:pPr algn="ctr"/>
            <a:r>
              <a:rPr lang="en-US" b="1" dirty="0" smtClean="0"/>
              <a:t>Responsibility</a:t>
            </a:r>
            <a:endParaRPr lang="en-US" b="1" dirty="0"/>
          </a:p>
        </p:txBody>
      </p:sp>
      <p:cxnSp>
        <p:nvCxnSpPr>
          <p:cNvPr id="19" name="Straight Arrow Connector 18"/>
          <p:cNvCxnSpPr/>
          <p:nvPr/>
        </p:nvCxnSpPr>
        <p:spPr>
          <a:xfrm flipH="1">
            <a:off x="5992523" y="1602084"/>
            <a:ext cx="76200" cy="688597"/>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257298" y="928301"/>
            <a:ext cx="1516569" cy="646331"/>
          </a:xfrm>
          <a:prstGeom prst="rect">
            <a:avLst/>
          </a:prstGeom>
          <a:noFill/>
        </p:spPr>
        <p:txBody>
          <a:bodyPr wrap="none" rtlCol="0">
            <a:spAutoFit/>
          </a:bodyPr>
          <a:lstStyle/>
          <a:p>
            <a:pPr algn="ctr"/>
            <a:r>
              <a:rPr lang="en-US" b="1" dirty="0" smtClean="0"/>
              <a:t>Secondary </a:t>
            </a:r>
          </a:p>
          <a:p>
            <a:pPr algn="ctr"/>
            <a:r>
              <a:rPr lang="en-US" b="1" dirty="0" smtClean="0"/>
              <a:t>Responsibility</a:t>
            </a:r>
            <a:endParaRPr lang="en-US" b="1" dirty="0"/>
          </a:p>
        </p:txBody>
      </p:sp>
      <p:cxnSp>
        <p:nvCxnSpPr>
          <p:cNvPr id="29" name="Straight Arrow Connector 28"/>
          <p:cNvCxnSpPr/>
          <p:nvPr/>
        </p:nvCxnSpPr>
        <p:spPr>
          <a:xfrm>
            <a:off x="8369698" y="1636501"/>
            <a:ext cx="62381" cy="75316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6858000" y="3676650"/>
            <a:ext cx="1371600" cy="361369"/>
          </a:xfrm>
          <a:prstGeom prst="rect">
            <a:avLst/>
          </a:prstGeom>
          <a:noFill/>
          <a:ln w="412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359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33333E-6 -1.85185E-6 C -0.01268 -0.00139 -0.02691 -1.85185E-6 -0.03872 -0.00463 C -0.05295 -0.00926 -0.0474 -0.02222 -0.05539 -0.02963 C -0.0592 -0.03356 -0.06632 -0.03495 -0.07188 -0.03773 C -0.07743 -0.05023 -0.08455 -0.06296 -0.08837 -0.07616 C -0.09011 -0.08148 -0.09375 -0.09282 -0.09375 -0.09213 " pathEditMode="relative" rAng="0" ptsTypes="AAAAAA">
                                      <p:cBhvr>
                                        <p:cTn id="6" dur="2000" fill="hold"/>
                                        <p:tgtEl>
                                          <p:spTgt spid="23"/>
                                        </p:tgtEl>
                                        <p:attrNameLst>
                                          <p:attrName>ppt_x</p:attrName>
                                          <p:attrName>ppt_y</p:attrName>
                                        </p:attrNameLst>
                                      </p:cBhvr>
                                      <p:rCtr x="-4688" y="-4630"/>
                                    </p:animMotion>
                                  </p:childTnLst>
                                </p:cTn>
                              </p:par>
                              <p:par>
                                <p:cTn id="7" presetID="42" presetClass="path" presetSubtype="0" accel="50000" decel="50000" fill="hold" nodeType="withEffect">
                                  <p:stCondLst>
                                    <p:cond delay="0"/>
                                  </p:stCondLst>
                                  <p:childTnLst>
                                    <p:animMotion origin="layout" path="M -2.77778E-6 4.44444E-6 L 0.0691 0.02222 " pathEditMode="relative" rAng="0" ptsTypes="AA">
                                      <p:cBhvr>
                                        <p:cTn id="8" dur="2000" fill="hold"/>
                                        <p:tgtEl>
                                          <p:spTgt spid="15379"/>
                                        </p:tgtEl>
                                        <p:attrNameLst>
                                          <p:attrName>ppt_x</p:attrName>
                                          <p:attrName>ppt_y</p:attrName>
                                        </p:attrNameLst>
                                      </p:cBhvr>
                                      <p:rCtr x="3455" y="1111"/>
                                    </p:animMotion>
                                  </p:childTnLst>
                                </p:cTn>
                              </p:par>
                              <p:par>
                                <p:cTn id="9" presetID="42" presetClass="path" presetSubtype="0" accel="50000" decel="50000" fill="hold" nodeType="withEffect">
                                  <p:stCondLst>
                                    <p:cond delay="0"/>
                                  </p:stCondLst>
                                  <p:childTnLst>
                                    <p:animMotion origin="layout" path="M -2.77778E-6 -1.85185E-6 L 0.01702 -0.0331 " pathEditMode="relative" rAng="0" ptsTypes="AA">
                                      <p:cBhvr>
                                        <p:cTn id="10" dur="2000" fill="hold"/>
                                        <p:tgtEl>
                                          <p:spTgt spid="15378"/>
                                        </p:tgtEl>
                                        <p:attrNameLst>
                                          <p:attrName>ppt_x</p:attrName>
                                          <p:attrName>ppt_y</p:attrName>
                                        </p:attrNameLst>
                                      </p:cBhvr>
                                      <p:rCtr x="851" y="-1667"/>
                                    </p:animMotion>
                                  </p:childTnLst>
                                </p:cTn>
                              </p:par>
                            </p:childTnLst>
                          </p:cTn>
                        </p:par>
                        <p:par>
                          <p:cTn id="11" fill="hold">
                            <p:stCondLst>
                              <p:cond delay="2000"/>
                            </p:stCondLst>
                            <p:childTnLst>
                              <p:par>
                                <p:cTn id="12" presetID="1"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childTnLst>
                                </p:cTn>
                              </p:par>
                              <p:par>
                                <p:cTn id="18" presetID="1" presetClass="entr" presetSubtype="0" fill="hold" nodeType="withEffect">
                                  <p:stCondLst>
                                    <p:cond delay="250"/>
                                  </p:stCondLst>
                                  <p:childTnLst>
                                    <p:set>
                                      <p:cBhvr>
                                        <p:cTn id="19" dur="1" fill="hold">
                                          <p:stCondLst>
                                            <p:cond delay="0"/>
                                          </p:stCondLst>
                                        </p:cTn>
                                        <p:tgtEl>
                                          <p:spTgt spid="19"/>
                                        </p:tgtEl>
                                        <p:attrNameLst>
                                          <p:attrName>style.visibility</p:attrName>
                                        </p:attrNameLst>
                                      </p:cBhvr>
                                      <p:to>
                                        <p:strVal val="visible"/>
                                      </p:to>
                                    </p:set>
                                  </p:childTnLst>
                                </p:cTn>
                              </p:par>
                              <p:par>
                                <p:cTn id="20" presetID="26" presetClass="emph" presetSubtype="0" repeatCount="4000" fill="hold" nodeType="withEffect">
                                  <p:stCondLst>
                                    <p:cond delay="500"/>
                                  </p:stCondLst>
                                  <p:childTnLst>
                                    <p:animEffect transition="out" filter="fade">
                                      <p:cBhvr>
                                        <p:cTn id="21" dur="1250" tmFilter="0, 0; .2, .5; .8, .5; 1, 0"/>
                                        <p:tgtEl>
                                          <p:spTgt spid="19"/>
                                        </p:tgtEl>
                                      </p:cBhvr>
                                    </p:animEffect>
                                    <p:animScale>
                                      <p:cBhvr>
                                        <p:cTn id="22" dur="625" autoRev="1" fill="hold"/>
                                        <p:tgtEl>
                                          <p:spTgt spid="19"/>
                                        </p:tgtEl>
                                      </p:cBhvr>
                                      <p:by x="105000" y="105000"/>
                                    </p:animScale>
                                  </p:childTnLst>
                                </p:cTn>
                              </p:par>
                              <p:par>
                                <p:cTn id="23" presetID="1" presetClass="entr" presetSubtype="0" fill="hold" grpId="0" nodeType="withEffect">
                                  <p:stCondLst>
                                    <p:cond delay="50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26" presetClass="emph" presetSubtype="0" repeatCount="3000" fill="hold" nodeType="withEffect">
                                  <p:stCondLst>
                                    <p:cond delay="0"/>
                                  </p:stCondLst>
                                  <p:childTnLst>
                                    <p:animEffect transition="out" filter="fade">
                                      <p:cBhvr>
                                        <p:cTn id="28" dur="1000" tmFilter="0, 0; .2, .5; .8, .5; 1, 0"/>
                                        <p:tgtEl>
                                          <p:spTgt spid="29"/>
                                        </p:tgtEl>
                                      </p:cBhvr>
                                    </p:animEffect>
                                    <p:animScale>
                                      <p:cBhvr>
                                        <p:cTn id="29" dur="500" autoRev="1" fill="hold"/>
                                        <p:tgtEl>
                                          <p:spTgt spid="2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566</Words>
  <Application>Microsoft Office PowerPoint</Application>
  <PresentationFormat>On-screen Show (4:3)</PresentationFormat>
  <Paragraphs>141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EJN</dc:creator>
  <cp:lastModifiedBy>User</cp:lastModifiedBy>
  <cp:revision>28</cp:revision>
  <dcterms:created xsi:type="dcterms:W3CDTF">2015-02-06T11:35:37Z</dcterms:created>
  <dcterms:modified xsi:type="dcterms:W3CDTF">2016-02-15T16:03:03Z</dcterms:modified>
</cp:coreProperties>
</file>