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9" r:id="rId2"/>
    <p:sldId id="276" r:id="rId3"/>
    <p:sldId id="277" r:id="rId4"/>
    <p:sldId id="278" r:id="rId5"/>
    <p:sldId id="283" r:id="rId6"/>
    <p:sldId id="292" r:id="rId7"/>
    <p:sldId id="293" r:id="rId8"/>
    <p:sldId id="281" r:id="rId9"/>
    <p:sldId id="280" r:id="rId10"/>
    <p:sldId id="282" r:id="rId11"/>
    <p:sldId id="284" r:id="rId12"/>
    <p:sldId id="289" r:id="rId13"/>
    <p:sldId id="285" r:id="rId14"/>
    <p:sldId id="288" r:id="rId15"/>
    <p:sldId id="290" r:id="rId16"/>
    <p:sldId id="291" r:id="rId17"/>
    <p:sldId id="28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86" d="100"/>
          <a:sy n="86" d="100"/>
        </p:scale>
        <p:origin x="10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794CC-C304-420C-B2C4-3B037763D10F}" type="datetimeFigureOut">
              <a:rPr lang="en-US" smtClean="0"/>
              <a:t>9/22/2026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1753AB-2167-409C-9C40-0A7D00DB7B1B}" type="slidenum">
              <a:rPr lang="en-US" smtClean="0"/>
              <a:t>‹#›</a:t>
            </a:fld>
            <a:endParaRPr lang="en-US"/>
          </a:p>
        </p:txBody>
      </p:sp>
    </p:spTree>
    <p:extLst>
      <p:ext uri="{BB962C8B-B14F-4D97-AF65-F5344CB8AC3E}">
        <p14:creationId xmlns:p14="http://schemas.microsoft.com/office/powerpoint/2010/main" val="1125868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1753AB-2167-409C-9C40-0A7D00DB7B1B}" type="slidenum">
              <a:rPr lang="en-US" smtClean="0"/>
              <a:t>12</a:t>
            </a:fld>
            <a:endParaRPr lang="en-US"/>
          </a:p>
        </p:txBody>
      </p:sp>
    </p:spTree>
    <p:extLst>
      <p:ext uri="{BB962C8B-B14F-4D97-AF65-F5344CB8AC3E}">
        <p14:creationId xmlns:p14="http://schemas.microsoft.com/office/powerpoint/2010/main" val="2080939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40774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73055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403368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05796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B44ABF-6F61-47EE-BE55-8BF9DC21EED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27668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B44ABF-6F61-47EE-BE55-8BF9DC21EEDE}"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458485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44ABF-6F61-47EE-BE55-8BF9DC21EEDE}"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879218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08928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51828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90926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12099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2FB44ABF-6F61-47EE-BE55-8BF9DC21EEDE}" type="datetimeFigureOut">
              <a:rPr lang="en-US" smtClean="0"/>
              <a:t>9/22/2026</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8246B610-49AF-418F-B605-D7BBDC3C738B}" type="slidenum">
              <a:rPr lang="en-US" smtClean="0"/>
              <a:t>‹#›</a:t>
            </a:fld>
            <a:endParaRPr lang="en-US"/>
          </a:p>
        </p:txBody>
      </p:sp>
    </p:spTree>
    <p:extLst>
      <p:ext uri="{BB962C8B-B14F-4D97-AF65-F5344CB8AC3E}">
        <p14:creationId xmlns:p14="http://schemas.microsoft.com/office/powerpoint/2010/main" val="3194490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A8D04F-0037-5DBB-F4CB-2A38412316F3}"/>
              </a:ext>
            </a:extLst>
          </p:cNvPr>
          <p:cNvPicPr>
            <a:picLocks noChangeAspect="1"/>
          </p:cNvPicPr>
          <p:nvPr/>
        </p:nvPicPr>
        <p:blipFill>
          <a:blip r:embed="rId2"/>
          <a:srcRect t="13517"/>
          <a:stretch>
            <a:fillRect/>
          </a:stretch>
        </p:blipFill>
        <p:spPr>
          <a:xfrm>
            <a:off x="1899901" y="1609450"/>
            <a:ext cx="5317976" cy="1819550"/>
          </a:xfrm>
          <a:prstGeom prst="rect">
            <a:avLst/>
          </a:prstGeom>
        </p:spPr>
      </p:pic>
      <p:sp>
        <p:nvSpPr>
          <p:cNvPr id="3" name="Subtitle 2">
            <a:extLst>
              <a:ext uri="{FF2B5EF4-FFF2-40B4-BE49-F238E27FC236}">
                <a16:creationId xmlns:a16="http://schemas.microsoft.com/office/drawing/2014/main" id="{45183BC7-08AD-B845-B230-3ED46A7B29F0}"/>
              </a:ext>
            </a:extLst>
          </p:cNvPr>
          <p:cNvSpPr>
            <a:spLocks noGrp="1"/>
          </p:cNvSpPr>
          <p:nvPr>
            <p:ph type="subTitle" idx="1"/>
          </p:nvPr>
        </p:nvSpPr>
        <p:spPr>
          <a:xfrm>
            <a:off x="1167204" y="4022533"/>
            <a:ext cx="6783371" cy="406424"/>
          </a:xfrm>
        </p:spPr>
        <p:txBody>
          <a:bodyPr>
            <a:normAutofit/>
          </a:bodyPr>
          <a:lstStyle/>
          <a:p>
            <a:r>
              <a:rPr lang="en-US" sz="1125" dirty="0"/>
              <a:t>Adopted from the National Federation Guidelines for Shot Clock Use in High School Basketball</a:t>
            </a:r>
          </a:p>
        </p:txBody>
      </p:sp>
      <p:sp>
        <p:nvSpPr>
          <p:cNvPr id="5" name="TextBox 4">
            <a:extLst>
              <a:ext uri="{FF2B5EF4-FFF2-40B4-BE49-F238E27FC236}">
                <a16:creationId xmlns:a16="http://schemas.microsoft.com/office/drawing/2014/main" id="{E4EDE450-BE70-4DC6-DF03-5DC53C8CE7C6}"/>
              </a:ext>
            </a:extLst>
          </p:cNvPr>
          <p:cNvSpPr txBox="1"/>
          <p:nvPr/>
        </p:nvSpPr>
        <p:spPr>
          <a:xfrm>
            <a:off x="1191912" y="4513959"/>
            <a:ext cx="2922718" cy="828432"/>
          </a:xfrm>
          <a:prstGeom prst="rect">
            <a:avLst/>
          </a:prstGeom>
          <a:noFill/>
        </p:spPr>
        <p:txBody>
          <a:bodyPr wrap="square">
            <a:spAutoFit/>
          </a:bodyPr>
          <a:lstStyle/>
          <a:p>
            <a:pPr algn="ctr"/>
            <a:r>
              <a:rPr lang="en-US" sz="675" b="1" i="1" u="sng" dirty="0">
                <a:latin typeface="Arial" panose="020B0604020202020204" pitchFamily="34" charset="0"/>
                <a:cs typeface="Arial" panose="020B0604020202020204" pitchFamily="34" charset="0"/>
              </a:rPr>
              <a:t>- Prepared on behalf of The BATTLE Series by</a:t>
            </a:r>
            <a:r>
              <a:rPr lang="en-US" sz="675" b="1" i="1" dirty="0">
                <a:latin typeface="Arial" panose="020B0604020202020204" pitchFamily="34" charset="0"/>
                <a:cs typeface="Arial" panose="020B0604020202020204" pitchFamily="34" charset="0"/>
              </a:rPr>
              <a:t> </a:t>
            </a:r>
            <a:r>
              <a:rPr lang="en-US" sz="619" b="1" i="1" dirty="0">
                <a:latin typeface="Arial" panose="020B0604020202020204" pitchFamily="34" charset="0"/>
                <a:cs typeface="Arial" panose="020B0604020202020204" pitchFamily="34" charset="0"/>
              </a:rPr>
              <a:t>- </a:t>
            </a:r>
          </a:p>
          <a:p>
            <a:pPr marL="96441" indent="-96441" algn="ctr">
              <a:buFontTx/>
              <a:buChar char="-"/>
            </a:pPr>
            <a:endParaRPr lang="en-US" sz="281" b="1" i="1" dirty="0">
              <a:latin typeface="Arial" panose="020B0604020202020204" pitchFamily="34" charset="0"/>
              <a:cs typeface="Arial" panose="020B0604020202020204" pitchFamily="34" charset="0"/>
            </a:endParaRPr>
          </a:p>
          <a:p>
            <a:r>
              <a:rPr lang="en-US" sz="591" b="1" dirty="0">
                <a:latin typeface="Arial" panose="020B0604020202020204" pitchFamily="34" charset="0"/>
                <a:cs typeface="Arial" panose="020B0604020202020204" pitchFamily="34" charset="0"/>
              </a:rPr>
              <a:t>Dave DeAngelo</a:t>
            </a:r>
            <a:br>
              <a:rPr lang="en-US" sz="591" dirty="0">
                <a:latin typeface="Arial" panose="020B0604020202020204" pitchFamily="34" charset="0"/>
                <a:cs typeface="Arial" panose="020B0604020202020204" pitchFamily="34" charset="0"/>
              </a:rPr>
            </a:br>
            <a:r>
              <a:rPr lang="en-US" sz="563" dirty="0">
                <a:latin typeface="Arial" panose="020B0604020202020204" pitchFamily="34" charset="0"/>
                <a:cs typeface="Arial" panose="020B0604020202020204" pitchFamily="34" charset="0"/>
              </a:rPr>
              <a:t>Senior Associate Director - Facilities</a:t>
            </a:r>
            <a:br>
              <a:rPr lang="en-US" sz="563" dirty="0">
                <a:latin typeface="Arial" panose="020B0604020202020204" pitchFamily="34" charset="0"/>
                <a:cs typeface="Arial" panose="020B0604020202020204" pitchFamily="34" charset="0"/>
              </a:rPr>
            </a:br>
            <a:r>
              <a:rPr lang="en-US" sz="563" dirty="0">
                <a:latin typeface="Arial" panose="020B0604020202020204" pitchFamily="34" charset="0"/>
                <a:cs typeface="Arial" panose="020B0604020202020204" pitchFamily="34" charset="0"/>
              </a:rPr>
              <a:t>Office of Student Life  Recreational Sports</a:t>
            </a:r>
          </a:p>
          <a:p>
            <a:endParaRPr lang="en-US" sz="394" dirty="0">
              <a:latin typeface="Arial" panose="020B0604020202020204" pitchFamily="34" charset="0"/>
              <a:cs typeface="Arial" panose="020B0604020202020204" pitchFamily="34" charset="0"/>
            </a:endParaRPr>
          </a:p>
          <a:p>
            <a:r>
              <a:rPr lang="en-US" sz="591" b="1" dirty="0">
                <a:latin typeface="Arial" panose="020B0604020202020204" pitchFamily="34" charset="0"/>
                <a:cs typeface="Arial" panose="020B0604020202020204" pitchFamily="34" charset="0"/>
              </a:rPr>
              <a:t>Steve Furniss</a:t>
            </a:r>
          </a:p>
          <a:p>
            <a:r>
              <a:rPr lang="en-US" sz="563" dirty="0">
                <a:latin typeface="Arial" panose="020B0604020202020204" pitchFamily="34" charset="0"/>
                <a:cs typeface="Arial" panose="020B0604020202020204" pitchFamily="34" charset="0"/>
              </a:rPr>
              <a:t>Official Scorer Men’s and Women’s Basketball, Capital University</a:t>
            </a:r>
          </a:p>
          <a:p>
            <a:r>
              <a:rPr lang="en-US" sz="563" dirty="0">
                <a:latin typeface="Arial" panose="020B0604020202020204" pitchFamily="34" charset="0"/>
                <a:cs typeface="Arial" panose="020B0604020202020204" pitchFamily="34" charset="0"/>
              </a:rPr>
              <a:t>Official Scorer Men’s and Women’s Basketball, Ohio Dominican University</a:t>
            </a:r>
          </a:p>
        </p:txBody>
      </p:sp>
      <p:sp>
        <p:nvSpPr>
          <p:cNvPr id="4" name="Rectangle 3">
            <a:extLst>
              <a:ext uri="{FF2B5EF4-FFF2-40B4-BE49-F238E27FC236}">
                <a16:creationId xmlns:a16="http://schemas.microsoft.com/office/drawing/2014/main" id="{B17FAB69-5581-03B8-76FC-C903ABD95C65}"/>
              </a:ext>
            </a:extLst>
          </p:cNvPr>
          <p:cNvSpPr/>
          <p:nvPr/>
        </p:nvSpPr>
        <p:spPr>
          <a:xfrm>
            <a:off x="2357069" y="3160152"/>
            <a:ext cx="4429867" cy="813685"/>
          </a:xfrm>
          <a:prstGeom prst="rect">
            <a:avLst/>
          </a:prstGeom>
          <a:noFill/>
        </p:spPr>
        <p:txBody>
          <a:bodyPr wrap="none" lIns="51435" tIns="25718" rIns="51435" bIns="25718">
            <a:spAutoFit/>
          </a:bodyPr>
          <a:lstStyle/>
          <a:p>
            <a:pPr algn="ctr"/>
            <a:r>
              <a:rPr lang="en-US" sz="2475"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High School Shot Clock Rules </a:t>
            </a:r>
            <a:br>
              <a:rPr lang="en-US" sz="2475"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sz="2475"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And Procedures</a:t>
            </a:r>
          </a:p>
        </p:txBody>
      </p:sp>
    </p:spTree>
    <p:extLst>
      <p:ext uri="{BB962C8B-B14F-4D97-AF65-F5344CB8AC3E}">
        <p14:creationId xmlns:p14="http://schemas.microsoft.com/office/powerpoint/2010/main" val="437440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D48A6-E1D8-941F-0376-273F6411F6BC}"/>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EDEF2DFD-6FEE-6FD6-1C75-049DC47373B5}"/>
              </a:ext>
            </a:extLst>
          </p:cNvPr>
          <p:cNvSpPr>
            <a:spLocks noGrp="1"/>
          </p:cNvSpPr>
          <p:nvPr>
            <p:ph idx="1"/>
          </p:nvPr>
        </p:nvSpPr>
        <p:spPr>
          <a:xfrm>
            <a:off x="628650" y="1898053"/>
            <a:ext cx="7886700" cy="3896957"/>
          </a:xfrm>
        </p:spPr>
        <p:txBody>
          <a:bodyPr>
            <a:normAutofit/>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in high school games is 35 seconds.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is used in each quarter and overtime period.</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operator should be located at the scorers table adjacent to the game clock operator and official scorer.  It is recommended they be seated next to the game clock operator.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An alternate timing device (a stopwatch and air horn are good options) and procedure should be available in the event of a clock failure.</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 The shot clock buzzer/horn should be audibly different from the main clock buzzer/horn.</a:t>
            </a:r>
          </a:p>
        </p:txBody>
      </p:sp>
    </p:spTree>
    <p:extLst>
      <p:ext uri="{BB962C8B-B14F-4D97-AF65-F5344CB8AC3E}">
        <p14:creationId xmlns:p14="http://schemas.microsoft.com/office/powerpoint/2010/main" val="125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B6C9-06A5-2161-8F26-FBA784D2F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DADEB-50B1-8DC6-7B29-4AEB9BBD0376}"/>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BCC7D134-D662-19A0-70B3-1D75D7151319}"/>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horn does not stop play unless recognized by an official’s whistle, EVEN IF THE HORN SOUNDS.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Allow the game officials to make the final decision when there is doubt as to whether the score was made within the shot clock period or the whether a try for goal contacted the rim or flange.</a:t>
            </a:r>
          </a:p>
          <a:p>
            <a:pPr>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r>
              <a:rPr lang="en-US" b="1" i="1" u="sng" dirty="0">
                <a:latin typeface="Aptos" panose="020B0004020202020204" pitchFamily="34" charset="0"/>
              </a:rPr>
              <a:t>Be PATIENT when resetting the shot clock.  It is easier to fix the time on a shot clock that should have been reset than one that should not have been reset!</a:t>
            </a:r>
          </a:p>
        </p:txBody>
      </p:sp>
    </p:spTree>
    <p:extLst>
      <p:ext uri="{BB962C8B-B14F-4D97-AF65-F5344CB8AC3E}">
        <p14:creationId xmlns:p14="http://schemas.microsoft.com/office/powerpoint/2010/main" val="213917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A2A0C-72CA-D2F6-A3AF-5C1C5867D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C8D3E-2B94-9C23-0996-0A1DD4354244}"/>
              </a:ext>
            </a:extLst>
          </p:cNvPr>
          <p:cNvSpPr>
            <a:spLocks noGrp="1"/>
          </p:cNvSpPr>
          <p:nvPr>
            <p:ph type="title"/>
          </p:nvPr>
        </p:nvSpPr>
        <p:spPr/>
        <p:txBody>
          <a:bodyPr>
            <a:normAutofit/>
          </a:bodyPr>
          <a:lstStyle/>
          <a:p>
            <a:r>
              <a:rPr lang="en-US" sz="3000" dirty="0"/>
              <a:t>Rules </a:t>
            </a:r>
            <a:r>
              <a:rPr lang="en-US" dirty="0"/>
              <a:t>and</a:t>
            </a:r>
            <a:r>
              <a:rPr lang="en-US" sz="3000" dirty="0"/>
              <a:t> Procedures</a:t>
            </a:r>
          </a:p>
        </p:txBody>
      </p:sp>
      <p:sp>
        <p:nvSpPr>
          <p:cNvPr id="3" name="Content Placeholder 2">
            <a:extLst>
              <a:ext uri="{FF2B5EF4-FFF2-40B4-BE49-F238E27FC236}">
                <a16:creationId xmlns:a16="http://schemas.microsoft.com/office/drawing/2014/main" id="{04A274DD-B4A6-C7D2-E6BC-47CD63B3EA13}"/>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When an obvious mistake by the shot clock operator has occurred in failing to set or reset the shot clock, the mistake may be corrected in the shot clock period in which it occurred only when the referee has definite information relative to the mistake and time involved.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Some systems may have a “recall” feature that will allow the clock to reset to the previous time.  If recall is unavailable, utilizing the game clock and input from other table personnel may help.</a:t>
            </a:r>
          </a:p>
          <a:p>
            <a:pPr>
              <a:lnSpc>
                <a:spcPct val="100000"/>
              </a:lnSpc>
              <a:buFont typeface="Wingdings" panose="05000000000000000000" pitchFamily="2" charset="2"/>
              <a:buChar char="§"/>
            </a:pPr>
            <a:endParaRPr lang="en-US" dirty="0">
              <a:latin typeface="Aptos" panose="020B0004020202020204" pitchFamily="34" charset="0"/>
            </a:endParaRPr>
          </a:p>
        </p:txBody>
      </p:sp>
    </p:spTree>
    <p:extLst>
      <p:ext uri="{BB962C8B-B14F-4D97-AF65-F5344CB8AC3E}">
        <p14:creationId xmlns:p14="http://schemas.microsoft.com/office/powerpoint/2010/main" val="120022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FD9B5-8873-D6B7-6DCB-8DF4C4BD1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10A2-3600-9F5D-D43D-988B4AAEF65D}"/>
              </a:ext>
            </a:extLst>
          </p:cNvPr>
          <p:cNvSpPr>
            <a:spLocks noGrp="1"/>
          </p:cNvSpPr>
          <p:nvPr>
            <p:ph type="title"/>
          </p:nvPr>
        </p:nvSpPr>
        <p:spPr/>
        <p:txBody>
          <a:bodyPr/>
          <a:lstStyle/>
          <a:p>
            <a:r>
              <a:rPr lang="en-US" dirty="0"/>
              <a:t>Rules and Procedures</a:t>
            </a:r>
          </a:p>
        </p:txBody>
      </p:sp>
      <p:sp>
        <p:nvSpPr>
          <p:cNvPr id="3" name="Content Placeholder 2">
            <a:extLst>
              <a:ext uri="{FF2B5EF4-FFF2-40B4-BE49-F238E27FC236}">
                <a16:creationId xmlns:a16="http://schemas.microsoft.com/office/drawing/2014/main" id="{F16FC900-1589-E7D9-F942-A879769C82CE}"/>
              </a:ext>
            </a:extLst>
          </p:cNvPr>
          <p:cNvSpPr>
            <a:spLocks noGrp="1"/>
          </p:cNvSpPr>
          <p:nvPr>
            <p:ph idx="1"/>
          </p:nvPr>
        </p:nvSpPr>
        <p:spPr/>
        <p:txBody>
          <a:bodyPr/>
          <a:lstStyle/>
          <a:p>
            <a:pPr>
              <a:buFont typeface="Wingdings" panose="05000000000000000000" pitchFamily="2" charset="2"/>
              <a:buChar char="§"/>
            </a:pPr>
            <a:r>
              <a:rPr lang="en-US" dirty="0"/>
              <a:t>The shot clock will stop when the game clock is turned off</a:t>
            </a:r>
            <a:endParaRPr lang="en-US" i="1" dirty="0"/>
          </a:p>
          <a:p>
            <a:pPr lvl="1">
              <a:buFont typeface="Wingdings" panose="05000000000000000000" pitchFamily="2" charset="2"/>
              <a:buChar char="§"/>
            </a:pPr>
            <a:r>
              <a:rPr lang="en-US" i="1" dirty="0"/>
              <a:t>NOTE:  The shot clock and game clock </a:t>
            </a:r>
            <a:r>
              <a:rPr lang="en-US" sz="2100" b="1" i="1" u="sng" dirty="0"/>
              <a:t>must be synchronized</a:t>
            </a:r>
            <a:r>
              <a:rPr lang="en-US" sz="2100" b="1" i="1" dirty="0"/>
              <a:t> </a:t>
            </a:r>
            <a:r>
              <a:rPr lang="en-US" i="1" dirty="0"/>
              <a:t>to prevent the shot clock from running when the game clock is not. </a:t>
            </a:r>
          </a:p>
          <a:p>
            <a:pPr>
              <a:buFont typeface="Wingdings" panose="05000000000000000000" pitchFamily="2" charset="2"/>
              <a:buChar char="§"/>
            </a:pPr>
            <a:endParaRPr lang="en-US" dirty="0"/>
          </a:p>
          <a:p>
            <a:pPr>
              <a:buFont typeface="Wingdings" panose="05000000000000000000" pitchFamily="2" charset="2"/>
              <a:buChar char="§"/>
            </a:pPr>
            <a:r>
              <a:rPr lang="en-US" dirty="0"/>
              <a:t>TURN OFF the shot clock when the game clock is LESS than 35 seconds and there is a reset situation</a:t>
            </a:r>
          </a:p>
          <a:p>
            <a:endParaRPr lang="en-US" dirty="0"/>
          </a:p>
        </p:txBody>
      </p:sp>
    </p:spTree>
    <p:extLst>
      <p:ext uri="{BB962C8B-B14F-4D97-AF65-F5344CB8AC3E}">
        <p14:creationId xmlns:p14="http://schemas.microsoft.com/office/powerpoint/2010/main" val="258377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3FBE-CDA4-AEF9-29ED-0A079EE9C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AC1D0-091D-A890-F96D-6846FD649EDD}"/>
              </a:ext>
            </a:extLst>
          </p:cNvPr>
          <p:cNvSpPr>
            <a:spLocks noGrp="1"/>
          </p:cNvSpPr>
          <p:nvPr>
            <p:ph type="title"/>
          </p:nvPr>
        </p:nvSpPr>
        <p:spPr/>
        <p:txBody>
          <a:bodyPr>
            <a:normAutofit/>
          </a:bodyPr>
          <a:lstStyle/>
          <a:p>
            <a:r>
              <a:rPr lang="en-US" sz="3000" dirty="0"/>
              <a:t>Definitions – </a:t>
            </a:r>
            <a:r>
              <a:rPr lang="en-US" sz="2700" i="1" dirty="0"/>
              <a:t>understanding team control is crucial</a:t>
            </a:r>
            <a:endParaRPr lang="en-US" sz="3000" i="1" dirty="0"/>
          </a:p>
        </p:txBody>
      </p:sp>
      <p:sp>
        <p:nvSpPr>
          <p:cNvPr id="3" name="Content Placeholder 2">
            <a:extLst>
              <a:ext uri="{FF2B5EF4-FFF2-40B4-BE49-F238E27FC236}">
                <a16:creationId xmlns:a16="http://schemas.microsoft.com/office/drawing/2014/main" id="{42440242-AA62-BACE-5DA7-B65BDE5906AD}"/>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These definitions related to possession or control are required for efficient shot clock operation</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player is in control when they are holding or dribbling a live ball inbounds.  </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team is considered in control when a player of that team is in control, a live ball is passed between teammates including when a pass is muffed by the receiving teammate, a of that team has the ball for a throw-in, and during an interrupted dribble or loose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Team control will continue until the ball is in flight during a try for goal, an opponent secures control, or the ball becomes dead.</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spTree>
    <p:extLst>
      <p:ext uri="{BB962C8B-B14F-4D97-AF65-F5344CB8AC3E}">
        <p14:creationId xmlns:p14="http://schemas.microsoft.com/office/powerpoint/2010/main" val="198471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8B268-8E78-EA47-03EA-70503E580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6913A-8CA6-128D-4F21-BB32AF15D10A}"/>
              </a:ext>
            </a:extLst>
          </p:cNvPr>
          <p:cNvSpPr>
            <a:spLocks noGrp="1"/>
          </p:cNvSpPr>
          <p:nvPr>
            <p:ph type="title"/>
          </p:nvPr>
        </p:nvSpPr>
        <p:spPr/>
        <p:txBody>
          <a:bodyPr>
            <a:normAutofit/>
          </a:bodyPr>
          <a:lstStyle/>
          <a:p>
            <a:r>
              <a:rPr lang="en-US" sz="3000" dirty="0"/>
              <a:t>Definitions – </a:t>
            </a:r>
            <a:r>
              <a:rPr lang="en-US" sz="2700" i="1" dirty="0"/>
              <a:t>understanding team control is crucial</a:t>
            </a:r>
            <a:endParaRPr lang="en-US" sz="2700" dirty="0"/>
          </a:p>
        </p:txBody>
      </p:sp>
      <p:sp>
        <p:nvSpPr>
          <p:cNvPr id="3" name="Content Placeholder 2">
            <a:extLst>
              <a:ext uri="{FF2B5EF4-FFF2-40B4-BE49-F238E27FC236}">
                <a16:creationId xmlns:a16="http://schemas.microsoft.com/office/drawing/2014/main" id="{2693DC5B-C73C-8FAC-46E7-6077D1B225A7}"/>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Player/team control continued</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There is no player/team control during;</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jump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tapping of a rebound, unless it is a try for goal;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try for goal while the ball is inflight, or the time while the ball is trying to be secured by each team to gain control;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dead ball.</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spTree>
    <p:extLst>
      <p:ext uri="{BB962C8B-B14F-4D97-AF65-F5344CB8AC3E}">
        <p14:creationId xmlns:p14="http://schemas.microsoft.com/office/powerpoint/2010/main" val="534538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56762-B00E-6A2C-3EA5-CBFD903D28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D8634-3184-4F65-CA55-0CFFD7B1F25B}"/>
              </a:ext>
            </a:extLst>
          </p:cNvPr>
          <p:cNvSpPr>
            <a:spLocks noGrp="1"/>
          </p:cNvSpPr>
          <p:nvPr>
            <p:ph type="title"/>
          </p:nvPr>
        </p:nvSpPr>
        <p:spPr/>
        <p:txBody>
          <a:bodyPr/>
          <a:lstStyle/>
          <a:p>
            <a:r>
              <a:rPr lang="en-US"/>
              <a:t>Officials' signals</a:t>
            </a:r>
            <a:endParaRPr lang="en-US" dirty="0"/>
          </a:p>
        </p:txBody>
      </p:sp>
      <p:pic>
        <p:nvPicPr>
          <p:cNvPr id="4" name="Picture 2" descr="😊 Basketball referee signals. 3 Ways to Become a Basketball Referee ...">
            <a:extLst>
              <a:ext uri="{FF2B5EF4-FFF2-40B4-BE49-F238E27FC236}">
                <a16:creationId xmlns:a16="http://schemas.microsoft.com/office/drawing/2014/main" id="{F85284F1-48F4-6C87-21AE-02987D548C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039" t="75798" r="9910" b="3482"/>
          <a:stretch>
            <a:fillRect/>
          </a:stretch>
        </p:blipFill>
        <p:spPr bwMode="auto">
          <a:xfrm>
            <a:off x="905934" y="2030322"/>
            <a:ext cx="2540000" cy="36771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89EFD5-B56F-8C51-E555-3AB90A1F80A6}"/>
              </a:ext>
            </a:extLst>
          </p:cNvPr>
          <p:cNvSpPr txBox="1"/>
          <p:nvPr/>
        </p:nvSpPr>
        <p:spPr>
          <a:xfrm>
            <a:off x="3714750" y="2030321"/>
            <a:ext cx="4895850" cy="2769989"/>
          </a:xfrm>
          <a:prstGeom prst="rect">
            <a:avLst/>
          </a:prstGeom>
          <a:noFill/>
        </p:spPr>
        <p:txBody>
          <a:bodyPr wrap="square" rtlCol="0">
            <a:spAutoFit/>
          </a:bodyPr>
          <a:lstStyle/>
          <a:p>
            <a:r>
              <a:rPr lang="en-US" sz="2100" dirty="0"/>
              <a:t>This signal means to reset the shot clock.  It can be given during live action without a whistle or stoppage of play.  </a:t>
            </a:r>
          </a:p>
          <a:p>
            <a:endParaRPr lang="en-US" sz="2100" dirty="0"/>
          </a:p>
          <a:p>
            <a:pPr lvl="1"/>
            <a:r>
              <a:rPr lang="en-US" b="1" dirty="0"/>
              <a:t>RULES EXCEPTION</a:t>
            </a:r>
            <a:r>
              <a:rPr lang="en-US" dirty="0"/>
              <a:t>:  In the event of a kicked or fisted ball, if the shot clock is below 20 seconds, the clock will be rest to 20 seconds.  The official will signal the number 20 to the table.</a:t>
            </a:r>
          </a:p>
        </p:txBody>
      </p:sp>
    </p:spTree>
    <p:extLst>
      <p:ext uri="{BB962C8B-B14F-4D97-AF65-F5344CB8AC3E}">
        <p14:creationId xmlns:p14="http://schemas.microsoft.com/office/powerpoint/2010/main" val="178185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Basketball referee signals. 3 Ways to Become a Basketball Referee ...">
            <a:extLst>
              <a:ext uri="{FF2B5EF4-FFF2-40B4-BE49-F238E27FC236}">
                <a16:creationId xmlns:a16="http://schemas.microsoft.com/office/drawing/2014/main" id="{53A298D0-2787-93A3-3345-5FDEC293E5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90" t="28916" r="8809" b="50417"/>
          <a:stretch>
            <a:fillRect/>
          </a:stretch>
        </p:blipFill>
        <p:spPr bwMode="auto">
          <a:xfrm>
            <a:off x="926268" y="2030321"/>
            <a:ext cx="2499330" cy="36771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24EAE7-FFAC-D3CC-6D9B-165997750989}"/>
              </a:ext>
            </a:extLst>
          </p:cNvPr>
          <p:cNvSpPr>
            <a:spLocks noGrp="1"/>
          </p:cNvSpPr>
          <p:nvPr>
            <p:ph type="title"/>
          </p:nvPr>
        </p:nvSpPr>
        <p:spPr/>
        <p:txBody>
          <a:bodyPr/>
          <a:lstStyle/>
          <a:p>
            <a:r>
              <a:rPr lang="en-US"/>
              <a:t>Officials' signals</a:t>
            </a:r>
            <a:endParaRPr lang="en-US" dirty="0"/>
          </a:p>
        </p:txBody>
      </p:sp>
      <p:sp>
        <p:nvSpPr>
          <p:cNvPr id="8" name="TextBox 7">
            <a:extLst>
              <a:ext uri="{FF2B5EF4-FFF2-40B4-BE49-F238E27FC236}">
                <a16:creationId xmlns:a16="http://schemas.microsoft.com/office/drawing/2014/main" id="{C96F57AA-4061-CD8A-D61B-314C17B3313E}"/>
              </a:ext>
            </a:extLst>
          </p:cNvPr>
          <p:cNvSpPr txBox="1"/>
          <p:nvPr/>
        </p:nvSpPr>
        <p:spPr>
          <a:xfrm>
            <a:off x="3714750" y="2030321"/>
            <a:ext cx="4895850" cy="2354491"/>
          </a:xfrm>
          <a:prstGeom prst="rect">
            <a:avLst/>
          </a:prstGeom>
          <a:noFill/>
        </p:spPr>
        <p:txBody>
          <a:bodyPr wrap="square" rtlCol="0">
            <a:spAutoFit/>
          </a:bodyPr>
          <a:lstStyle/>
          <a:p>
            <a:r>
              <a:rPr lang="en-US" sz="2100" dirty="0"/>
              <a:t>This signal means a violation has occurred.  It is proceeded by the shot clock horn, followed by the official’s whistle. </a:t>
            </a:r>
          </a:p>
          <a:p>
            <a:r>
              <a:rPr lang="en-US" sz="2100" dirty="0"/>
              <a:t>The timer will rest the shot clock to 35 seconds, and play will resume with an inbounds throw.</a:t>
            </a:r>
          </a:p>
        </p:txBody>
      </p:sp>
    </p:spTree>
    <p:extLst>
      <p:ext uri="{BB962C8B-B14F-4D97-AF65-F5344CB8AC3E}">
        <p14:creationId xmlns:p14="http://schemas.microsoft.com/office/powerpoint/2010/main" val="348640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A9D4-3D52-6D28-0B27-B423182F3E4F}"/>
              </a:ext>
            </a:extLst>
          </p:cNvPr>
          <p:cNvSpPr>
            <a:spLocks noGrp="1"/>
          </p:cNvSpPr>
          <p:nvPr>
            <p:ph type="title"/>
          </p:nvPr>
        </p:nvSpPr>
        <p:spPr/>
        <p:txBody>
          <a:bodyPr/>
          <a:lstStyle/>
          <a:p>
            <a:r>
              <a:rPr lang="en-US" dirty="0"/>
              <a:t>When does the shot clock start</a:t>
            </a:r>
          </a:p>
        </p:txBody>
      </p:sp>
      <p:sp>
        <p:nvSpPr>
          <p:cNvPr id="3" name="Content Placeholder 2">
            <a:extLst>
              <a:ext uri="{FF2B5EF4-FFF2-40B4-BE49-F238E27FC236}">
                <a16:creationId xmlns:a16="http://schemas.microsoft.com/office/drawing/2014/main" id="{A1FE54C4-36B8-00F6-8550-1C54D3515B78}"/>
              </a:ext>
            </a:extLst>
          </p:cNvPr>
          <p:cNvSpPr>
            <a:spLocks noGrp="1"/>
          </p:cNvSpPr>
          <p:nvPr>
            <p:ph idx="1"/>
          </p:nvPr>
        </p:nvSpPr>
        <p:spPr/>
        <p:txBody>
          <a:bodyPr/>
          <a:lstStyle/>
          <a:p>
            <a:pPr>
              <a:buFont typeface="Wingdings" panose="05000000000000000000" pitchFamily="2" charset="2"/>
              <a:buChar char="§"/>
            </a:pPr>
            <a:r>
              <a:rPr lang="en-US" dirty="0"/>
              <a:t>The shot clock will start when possession is established following:</a:t>
            </a:r>
          </a:p>
          <a:p>
            <a:pPr lvl="1"/>
            <a:r>
              <a:rPr lang="en-US" dirty="0"/>
              <a:t>A jump ball that starts the game or any overtime period</a:t>
            </a:r>
          </a:p>
          <a:p>
            <a:pPr lvl="1"/>
            <a:r>
              <a:rPr lang="en-US" dirty="0"/>
              <a:t>An official signals the clock to start when touched by a player on a throw-in.  </a:t>
            </a:r>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val="399995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2DF6-055D-9408-E10F-C64C040FB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5B0F3-1224-3813-B891-5CD54CCBA796}"/>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A7780E09-6215-3F56-3389-FF4EA51A5F09}"/>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 change of possession with a new team in CONTROL</a:t>
            </a:r>
          </a:p>
          <a:p>
            <a:pPr lvl="1"/>
            <a:r>
              <a:rPr lang="en-US" dirty="0"/>
              <a:t>There is a single personal foul</a:t>
            </a:r>
          </a:p>
          <a:p>
            <a:pPr lvl="1"/>
            <a:r>
              <a:rPr lang="en-US" dirty="0"/>
              <a:t>There is a single technical foul on the defensive team</a:t>
            </a:r>
          </a:p>
          <a:p>
            <a:pPr lvl="1"/>
            <a:r>
              <a:rPr lang="en-US" dirty="0"/>
              <a:t>A try/tap (not a pass) contacts the rim/flange and either team gains possession</a:t>
            </a:r>
          </a:p>
          <a:p>
            <a:pPr lvl="2"/>
            <a:r>
              <a:rPr lang="en-US" dirty="0"/>
              <a:t>NOTE: a try that hits the backboard only and not the rim or flange does not necessitate a reset.</a:t>
            </a:r>
          </a:p>
          <a:p>
            <a:pPr lvl="1"/>
            <a:endParaRPr lang="en-US" dirty="0"/>
          </a:p>
          <a:p>
            <a:pPr lvl="1"/>
            <a:endParaRPr lang="en-US" dirty="0"/>
          </a:p>
        </p:txBody>
      </p:sp>
    </p:spTree>
    <p:extLst>
      <p:ext uri="{BB962C8B-B14F-4D97-AF65-F5344CB8AC3E}">
        <p14:creationId xmlns:p14="http://schemas.microsoft.com/office/powerpoint/2010/main" val="3836453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BAC2E-F4C4-C1F6-54AB-8C4B7D0C0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F3AA4-0A62-A4FD-CF10-26F2863A60F0}"/>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8FC80C01-5121-F4C1-B681-10C1FFF26826}"/>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an inadvertent whistle with no team in control</a:t>
            </a:r>
          </a:p>
          <a:p>
            <a:pPr lvl="1"/>
            <a:r>
              <a:rPr lang="en-US" dirty="0"/>
              <a:t>If a held (jump) ball occurs and a change of possession takes place </a:t>
            </a:r>
          </a:p>
          <a:p>
            <a:pPr lvl="1"/>
            <a:r>
              <a:rPr lang="en-US" dirty="0"/>
              <a:t>If a try/tap FAILS to hit the ring/flange and is recovered by the other team</a:t>
            </a:r>
          </a:p>
          <a:p>
            <a:pPr lvl="1"/>
            <a:r>
              <a:rPr lang="en-US" dirty="0"/>
              <a:t>When a try/tap lodges against the basket and backboard</a:t>
            </a:r>
          </a:p>
          <a:p>
            <a:pPr lvl="1"/>
            <a:endParaRPr lang="en-US" i="1" dirty="0"/>
          </a:p>
          <a:p>
            <a:pPr lvl="2"/>
            <a:r>
              <a:rPr lang="en-US" i="1" dirty="0"/>
              <a:t>NOTE:  Unless otherwise directed by the state association, officials should use the time on the shot clock to determine a 10 second backcourt violation.</a:t>
            </a:r>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4258856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77503-2646-6B5B-ACC4-B7EBEDF55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074A6-EAC6-9773-0979-D6B3A578B523}"/>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90A905FA-10F8-ADD6-6A2D-AA57DB78E91D}"/>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Any loose ball situation</a:t>
            </a:r>
          </a:p>
          <a:p>
            <a:pPr lvl="1"/>
            <a:r>
              <a:rPr lang="en-US" dirty="0"/>
              <a:t>During a try for goal that does not score a basket and does not hit the rim/flange</a:t>
            </a:r>
          </a:p>
          <a:p>
            <a:pPr lvl="1"/>
            <a:r>
              <a:rPr lang="en-US" dirty="0"/>
              <a:t>When a try for goal is attempted at the wrong basket</a:t>
            </a:r>
          </a:p>
          <a:p>
            <a:pPr lvl="1"/>
            <a:r>
              <a:rPr lang="en-US" dirty="0"/>
              <a:t>During a loose ball when the OFFENSE maintains possession</a:t>
            </a:r>
          </a:p>
          <a:p>
            <a:pPr lvl="1"/>
            <a:endParaRPr lang="en-US" dirty="0"/>
          </a:p>
          <a:p>
            <a:pPr marL="342900" lvl="1" indent="0">
              <a:buNone/>
            </a:pPr>
            <a:endParaRPr lang="en-US" dirty="0"/>
          </a:p>
          <a:p>
            <a:pPr lvl="1"/>
            <a:endParaRPr lang="en-US" dirty="0"/>
          </a:p>
        </p:txBody>
      </p:sp>
    </p:spTree>
    <p:extLst>
      <p:ext uri="{BB962C8B-B14F-4D97-AF65-F5344CB8AC3E}">
        <p14:creationId xmlns:p14="http://schemas.microsoft.com/office/powerpoint/2010/main" val="2882514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E583-FEC4-B7A6-5851-AC608C9A4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FB99E-5FE8-00D5-8493-367886E4F00A}"/>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BA3F4A4-F59B-1B00-BCA1-4079FBD30A92}"/>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The defensive team touches the ball but does not gain CONTROL</a:t>
            </a:r>
          </a:p>
          <a:p>
            <a:pPr lvl="1"/>
            <a:r>
              <a:rPr lang="en-US" dirty="0"/>
              <a:t>A blocked try/tap does not hit the rim/flange and is recovered by the OFFENSIVE team</a:t>
            </a:r>
          </a:p>
          <a:p>
            <a:pPr lvl="1"/>
            <a:r>
              <a:rPr lang="en-US" dirty="0"/>
              <a:t>A try/tap FAILS to hit the rim/flange and is recovered by the OFFENSIVE team.</a:t>
            </a:r>
          </a:p>
          <a:p>
            <a:pPr lvl="1"/>
            <a:endParaRPr lang="en-US" dirty="0"/>
          </a:p>
          <a:p>
            <a:pPr lvl="1"/>
            <a:endParaRPr lang="en-US" dirty="0"/>
          </a:p>
        </p:txBody>
      </p:sp>
    </p:spTree>
    <p:extLst>
      <p:ext uri="{BB962C8B-B14F-4D97-AF65-F5344CB8AC3E}">
        <p14:creationId xmlns:p14="http://schemas.microsoft.com/office/powerpoint/2010/main" val="2369255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74221-141B-1C5D-5B5F-6C68705E0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C19DCB-0835-2B18-B0F3-12A4346201FC}"/>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9667E7D-72D8-7D2C-E9ED-61D32FC4F13E}"/>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The OFFENSE retains possession of a held ball</a:t>
            </a:r>
          </a:p>
          <a:p>
            <a:pPr lvl="1"/>
            <a:r>
              <a:rPr lang="en-US" dirty="0"/>
              <a:t>The OFFENSE retains possession on an out of bounds violation</a:t>
            </a:r>
          </a:p>
          <a:p>
            <a:pPr lvl="1"/>
            <a:r>
              <a:rPr lang="en-US" dirty="0"/>
              <a:t>There is an injured player for either team</a:t>
            </a:r>
          </a:p>
          <a:p>
            <a:pPr lvl="1"/>
            <a:r>
              <a:rPr lang="en-US" dirty="0"/>
              <a:t>There is a time out called by either team or official</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3067001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4FE72-B1A0-1E4C-5B7B-CB424A3AB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9E02E-12FD-4CF6-C8D7-754FE0B6AC04}"/>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53748DC0-FF00-0200-F8A1-DA5B96CE4FA4}"/>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A double foul occurs</a:t>
            </a:r>
          </a:p>
          <a:p>
            <a:pPr lvl="1"/>
            <a:r>
              <a:rPr lang="en-US" dirty="0"/>
              <a:t>There is a technical foul on the offensive team</a:t>
            </a:r>
          </a:p>
          <a:p>
            <a:pPr lvl="1"/>
            <a:r>
              <a:rPr lang="en-US" dirty="0"/>
              <a:t>There is an inadvertent whistle with team control</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959664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9C56E-2698-AFAB-5F04-30161CC1AC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BF224-1B41-25C1-3145-4CDA9D90182C}"/>
              </a:ext>
            </a:extLst>
          </p:cNvPr>
          <p:cNvSpPr>
            <a:spLocks noGrp="1"/>
          </p:cNvSpPr>
          <p:nvPr>
            <p:ph type="title"/>
          </p:nvPr>
        </p:nvSpPr>
        <p:spPr/>
        <p:txBody>
          <a:bodyPr/>
          <a:lstStyle/>
          <a:p>
            <a:r>
              <a:rPr lang="en-US" dirty="0"/>
              <a:t>Special Situations</a:t>
            </a:r>
          </a:p>
        </p:txBody>
      </p:sp>
      <p:sp>
        <p:nvSpPr>
          <p:cNvPr id="3" name="Content Placeholder 2">
            <a:extLst>
              <a:ext uri="{FF2B5EF4-FFF2-40B4-BE49-F238E27FC236}">
                <a16:creationId xmlns:a16="http://schemas.microsoft.com/office/drawing/2014/main" id="{81FF0AE8-CA85-7E48-34D0-5918DCB9B20C}"/>
              </a:ext>
            </a:extLst>
          </p:cNvPr>
          <p:cNvSpPr>
            <a:spLocks noGrp="1"/>
          </p:cNvSpPr>
          <p:nvPr>
            <p:ph idx="1"/>
          </p:nvPr>
        </p:nvSpPr>
        <p:spPr>
          <a:xfrm>
            <a:off x="628650" y="1992484"/>
            <a:ext cx="7886700" cy="3263504"/>
          </a:xfrm>
        </p:spPr>
        <p:txBody>
          <a:bodyPr>
            <a:normAutofit/>
          </a:bodyPr>
          <a:lstStyle/>
          <a:p>
            <a:pPr lvl="1"/>
            <a:r>
              <a:rPr lang="en-US" sz="2100" b="1" i="1" dirty="0"/>
              <a:t>Kicked/ Punched ball exception </a:t>
            </a:r>
          </a:p>
          <a:p>
            <a:pPr lvl="2"/>
            <a:r>
              <a:rPr lang="en-US" sz="1800" dirty="0"/>
              <a:t>Reset to 20 seconds if the shot clock is </a:t>
            </a:r>
            <a:r>
              <a:rPr lang="en-US" sz="1800" u="sng" dirty="0"/>
              <a:t>LESS</a:t>
            </a:r>
            <a:r>
              <a:rPr lang="en-US" sz="1800" dirty="0"/>
              <a:t> than 20 seconds.</a:t>
            </a:r>
          </a:p>
          <a:p>
            <a:pPr lvl="1"/>
            <a:endParaRPr lang="en-US" sz="2100" dirty="0"/>
          </a:p>
          <a:p>
            <a:pPr lvl="1"/>
            <a:endParaRPr lang="en-US" sz="2100" dirty="0"/>
          </a:p>
          <a:p>
            <a:pPr lvl="1"/>
            <a:endParaRPr lang="en-US" sz="2100" dirty="0"/>
          </a:p>
          <a:p>
            <a:pPr lvl="2"/>
            <a:endParaRPr lang="en-US" sz="1800" dirty="0"/>
          </a:p>
          <a:p>
            <a:pPr lvl="2"/>
            <a:endParaRPr lang="en-US" sz="1800" dirty="0"/>
          </a:p>
          <a:p>
            <a:pPr lvl="2"/>
            <a:r>
              <a:rPr lang="en-US" sz="1800" dirty="0"/>
              <a:t>Do NOT rest the shot clock if the shot clock shows 20 seconds or greater</a:t>
            </a:r>
          </a:p>
          <a:p>
            <a:pPr lvl="1"/>
            <a:endParaRPr lang="en-US" sz="2100" dirty="0"/>
          </a:p>
          <a:p>
            <a:pPr lvl="1"/>
            <a:endParaRPr lang="en-US" sz="2100" dirty="0"/>
          </a:p>
          <a:p>
            <a:pPr lvl="1"/>
            <a:endParaRPr lang="en-US" sz="2100" dirty="0"/>
          </a:p>
          <a:p>
            <a:pPr lvl="1"/>
            <a:endParaRPr lang="en-US" sz="2100" dirty="0"/>
          </a:p>
          <a:p>
            <a:pPr lvl="1"/>
            <a:endParaRPr lang="en-US" sz="2100" dirty="0"/>
          </a:p>
        </p:txBody>
      </p:sp>
      <p:pic>
        <p:nvPicPr>
          <p:cNvPr id="4" name="Picture 3">
            <a:extLst>
              <a:ext uri="{FF2B5EF4-FFF2-40B4-BE49-F238E27FC236}">
                <a16:creationId xmlns:a16="http://schemas.microsoft.com/office/drawing/2014/main" id="{2AEADB1C-EBB5-347C-C436-6EA85D6B9E5A}"/>
              </a:ext>
            </a:extLst>
          </p:cNvPr>
          <p:cNvPicPr>
            <a:picLocks noChangeAspect="1"/>
          </p:cNvPicPr>
          <p:nvPr/>
        </p:nvPicPr>
        <p:blipFill>
          <a:blip r:embed="rId2"/>
          <a:stretch>
            <a:fillRect/>
          </a:stretch>
        </p:blipFill>
        <p:spPr>
          <a:xfrm>
            <a:off x="3895300" y="2714039"/>
            <a:ext cx="828675" cy="1304925"/>
          </a:xfrm>
          <a:prstGeom prst="rect">
            <a:avLst/>
          </a:prstGeom>
        </p:spPr>
      </p:pic>
      <p:pic>
        <p:nvPicPr>
          <p:cNvPr id="8" name="Picture 7">
            <a:extLst>
              <a:ext uri="{FF2B5EF4-FFF2-40B4-BE49-F238E27FC236}">
                <a16:creationId xmlns:a16="http://schemas.microsoft.com/office/drawing/2014/main" id="{B2C0C092-E396-CC45-50C1-86B819DC8D5E}"/>
              </a:ext>
            </a:extLst>
          </p:cNvPr>
          <p:cNvPicPr>
            <a:picLocks noChangeAspect="1"/>
          </p:cNvPicPr>
          <p:nvPr/>
        </p:nvPicPr>
        <p:blipFill>
          <a:blip r:embed="rId3"/>
          <a:stretch>
            <a:fillRect/>
          </a:stretch>
        </p:blipFill>
        <p:spPr>
          <a:xfrm>
            <a:off x="4813831" y="2874339"/>
            <a:ext cx="1406177" cy="984325"/>
          </a:xfrm>
          <a:prstGeom prst="rect">
            <a:avLst/>
          </a:prstGeom>
        </p:spPr>
      </p:pic>
      <p:pic>
        <p:nvPicPr>
          <p:cNvPr id="5" name="Picture 2" descr="Image result for Shot Clock Reset Hand Signal In Basketball">
            <a:extLst>
              <a:ext uri="{FF2B5EF4-FFF2-40B4-BE49-F238E27FC236}">
                <a16:creationId xmlns:a16="http://schemas.microsoft.com/office/drawing/2014/main" id="{60ADE2CF-0F51-1D4F-301C-E3A23ECB1E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744" t="12874" r="52803" b="10577"/>
          <a:stretch>
            <a:fillRect/>
          </a:stretch>
        </p:blipFill>
        <p:spPr bwMode="auto">
          <a:xfrm>
            <a:off x="6463262" y="2776538"/>
            <a:ext cx="746934" cy="13049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2D3812A-18E8-A1D5-1DE9-FC290DAF5813}"/>
              </a:ext>
            </a:extLst>
          </p:cNvPr>
          <p:cNvPicPr>
            <a:picLocks noChangeAspect="1"/>
          </p:cNvPicPr>
          <p:nvPr/>
        </p:nvPicPr>
        <p:blipFill>
          <a:blip r:embed="rId2"/>
          <a:stretch>
            <a:fillRect/>
          </a:stretch>
        </p:blipFill>
        <p:spPr>
          <a:xfrm>
            <a:off x="3895300" y="4531678"/>
            <a:ext cx="828675" cy="1304925"/>
          </a:xfrm>
          <a:prstGeom prst="rect">
            <a:avLst/>
          </a:prstGeom>
        </p:spPr>
      </p:pic>
      <p:pic>
        <p:nvPicPr>
          <p:cNvPr id="13" name="Picture 2" descr="Image result for Shot Clock Reset Hand Signal In Basketball">
            <a:extLst>
              <a:ext uri="{FF2B5EF4-FFF2-40B4-BE49-F238E27FC236}">
                <a16:creationId xmlns:a16="http://schemas.microsoft.com/office/drawing/2014/main" id="{1971990E-3078-DABE-02B1-937E7FE0D6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756" r="78582" b="16078"/>
          <a:stretch>
            <a:fillRect/>
          </a:stretch>
        </p:blipFill>
        <p:spPr bwMode="auto">
          <a:xfrm>
            <a:off x="6543997" y="4503640"/>
            <a:ext cx="734882" cy="13610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D8F2E51-DECC-C900-2FDE-D48E1DCA4BD4}"/>
              </a:ext>
            </a:extLst>
          </p:cNvPr>
          <p:cNvPicPr>
            <a:picLocks noChangeAspect="1"/>
          </p:cNvPicPr>
          <p:nvPr/>
        </p:nvPicPr>
        <p:blipFill>
          <a:blip r:embed="rId5"/>
          <a:srcRect l="3640" t="15850" r="53302" b="19649"/>
          <a:stretch>
            <a:fillRect/>
          </a:stretch>
        </p:blipFill>
        <p:spPr>
          <a:xfrm>
            <a:off x="4962267" y="4648186"/>
            <a:ext cx="1105145" cy="1071908"/>
          </a:xfrm>
          <a:prstGeom prst="rect">
            <a:avLst/>
          </a:prstGeom>
        </p:spPr>
      </p:pic>
    </p:spTree>
    <p:extLst>
      <p:ext uri="{BB962C8B-B14F-4D97-AF65-F5344CB8AC3E}">
        <p14:creationId xmlns:p14="http://schemas.microsoft.com/office/powerpoint/2010/main" val="34861748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313</TotalTime>
  <Words>1230</Words>
  <Application>Microsoft Office PowerPoint</Application>
  <PresentationFormat>On-screen Show (4:3)</PresentationFormat>
  <Paragraphs>107</Paragraphs>
  <Slides>17</Slides>
  <Notes>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Wingdings</vt:lpstr>
      <vt:lpstr>Office Theme</vt:lpstr>
      <vt:lpstr>PowerPoint Presentation</vt:lpstr>
      <vt:lpstr>Rules and Procedures</vt:lpstr>
      <vt:lpstr>Rules and Procedures</vt:lpstr>
      <vt:lpstr>Rules and Procedures</vt:lpstr>
      <vt:lpstr>Rules and Procedures</vt:lpstr>
      <vt:lpstr>Definitions – understanding team control is crucial</vt:lpstr>
      <vt:lpstr>Definitions – understanding team control is crucial</vt:lpstr>
      <vt:lpstr>Officials' signals</vt:lpstr>
      <vt:lpstr>Officials' signals</vt:lpstr>
      <vt:lpstr>When does the shot clock start</vt:lpstr>
      <vt:lpstr>When does the shot clock reset</vt:lpstr>
      <vt:lpstr>When does the shot clock reset</vt:lpstr>
      <vt:lpstr>When does the shot clock NOT reset</vt:lpstr>
      <vt:lpstr>When does the shot clock NOT reset</vt:lpstr>
      <vt:lpstr>When does the shot clock NOT reset</vt:lpstr>
      <vt:lpstr>When does the shot clock NOT reset</vt:lpstr>
      <vt:lpstr>Special Situations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Roof Repair Summary</dc:title>
  <dc:creator>steve furniss</dc:creator>
  <cp:lastModifiedBy>Jack Ryan</cp:lastModifiedBy>
  <cp:revision>11</cp:revision>
  <dcterms:created xsi:type="dcterms:W3CDTF">2025-02-17T16:31:39Z</dcterms:created>
  <dcterms:modified xsi:type="dcterms:W3CDTF">2026-09-22T13:03:54Z</dcterms:modified>
</cp:coreProperties>
</file>